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0.jpg" ContentType="image/jpg"/>
  <Override PartName="/ppt/notesSlides/notesSlide3.xml" ContentType="application/vnd.openxmlformats-officedocument.presentationml.notesSlide+xml"/>
  <Override PartName="/ppt/media/image12.jpg" ContentType="image/jp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media/image25.jpg" ContentType="image/jp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media/image28.jpg" ContentType="image/jpg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media/image42.jpg" ContentType="image/jpg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58" r:id="rId3"/>
    <p:sldId id="259" r:id="rId4"/>
    <p:sldId id="267" r:id="rId5"/>
    <p:sldId id="260" r:id="rId6"/>
    <p:sldId id="268" r:id="rId7"/>
    <p:sldId id="269" r:id="rId8"/>
    <p:sldId id="270" r:id="rId9"/>
    <p:sldId id="278" r:id="rId10"/>
    <p:sldId id="279" r:id="rId11"/>
    <p:sldId id="271" r:id="rId12"/>
    <p:sldId id="276" r:id="rId13"/>
    <p:sldId id="280" r:id="rId14"/>
    <p:sldId id="283" r:id="rId15"/>
    <p:sldId id="281" r:id="rId16"/>
    <p:sldId id="316" r:id="rId17"/>
    <p:sldId id="284" r:id="rId18"/>
    <p:sldId id="317" r:id="rId19"/>
    <p:sldId id="282" r:id="rId20"/>
    <p:sldId id="274" r:id="rId21"/>
    <p:sldId id="275" r:id="rId22"/>
    <p:sldId id="318" r:id="rId23"/>
    <p:sldId id="266" r:id="rId24"/>
    <p:sldId id="285" r:id="rId25"/>
    <p:sldId id="286" r:id="rId26"/>
    <p:sldId id="293" r:id="rId27"/>
    <p:sldId id="264" r:id="rId28"/>
    <p:sldId id="305" r:id="rId29"/>
    <p:sldId id="265" r:id="rId30"/>
    <p:sldId id="306" r:id="rId31"/>
    <p:sldId id="288" r:id="rId32"/>
    <p:sldId id="289" r:id="rId33"/>
    <p:sldId id="287" r:id="rId34"/>
    <p:sldId id="272" r:id="rId35"/>
    <p:sldId id="296" r:id="rId36"/>
    <p:sldId id="295" r:id="rId37"/>
    <p:sldId id="300" r:id="rId38"/>
    <p:sldId id="273" r:id="rId39"/>
    <p:sldId id="298" r:id="rId40"/>
    <p:sldId id="299" r:id="rId41"/>
    <p:sldId id="302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291" r:id="rId52"/>
    <p:sldId id="292" r:id="rId53"/>
    <p:sldId id="301" r:id="rId54"/>
    <p:sldId id="294" r:id="rId55"/>
    <p:sldId id="303" r:id="rId56"/>
    <p:sldId id="304" r:id="rId57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975A"/>
    <a:srgbClr val="717073"/>
    <a:srgbClr val="102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93657" autoAdjust="0"/>
  </p:normalViewPr>
  <p:slideViewPr>
    <p:cSldViewPr>
      <p:cViewPr varScale="1">
        <p:scale>
          <a:sx n="32" d="100"/>
          <a:sy n="32" d="100"/>
        </p:scale>
        <p:origin x="1018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DD4E3-AF3A-4A07-BCDC-4CD9544B544B}" type="datetimeFigureOut">
              <a:rPr lang="en-US" smtClean="0"/>
              <a:t>26/Aug/2020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BC818-75D5-42A9-AC76-DC6D81EED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568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17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06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31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46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997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56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95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33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35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68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74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61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15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245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865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18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576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41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27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343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190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945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700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713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4659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02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494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067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22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744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757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780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32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601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605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2341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360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406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609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904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739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299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FBC818-75D5-42A9-AC76-DC6D81EED62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54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 hasCustomPrompt="1"/>
          </p:nvPr>
        </p:nvSpPr>
        <p:spPr>
          <a:xfrm>
            <a:off x="1507807" y="3505898"/>
            <a:ext cx="17088486" cy="6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 dirty="0"/>
              <a:t> 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marL="0" rtl="0"/>
            <a:endParaRPr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7F83E8F2-F1E3-6F4D-8592-7049A281C424}"/>
              </a:ext>
            </a:extLst>
          </p:cNvPr>
          <p:cNvSpPr txBox="1"/>
          <p:nvPr userDrawn="1"/>
        </p:nvSpPr>
        <p:spPr>
          <a:xfrm>
            <a:off x="3277714" y="10722081"/>
            <a:ext cx="1821335" cy="18723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184785" algn="l"/>
              </a:tabLst>
            </a:pPr>
            <a:r>
              <a:rPr sz="1100" spc="5" dirty="0">
                <a:solidFill>
                  <a:srgbClr val="717275"/>
                </a:solidFill>
                <a:latin typeface="+mn-lt"/>
                <a:cs typeface="Arial"/>
              </a:rPr>
              <a:t>|	</a:t>
            </a:r>
            <a:r>
              <a:rPr sz="1100" spc="15" dirty="0">
                <a:solidFill>
                  <a:srgbClr val="717275"/>
                </a:solidFill>
                <a:latin typeface="+mn-lt"/>
                <a:cs typeface="Arial"/>
              </a:rPr>
              <a:t>SLIDE NUMBER</a:t>
            </a:r>
            <a:r>
              <a:rPr sz="1100" spc="210" dirty="0">
                <a:solidFill>
                  <a:srgbClr val="717275"/>
                </a:solidFill>
                <a:latin typeface="+mn-lt"/>
                <a:cs typeface="Arial"/>
              </a:rPr>
              <a:t> </a:t>
            </a:r>
            <a:fld id="{B6F15528-21DE-4FAA-801E-634DDDAF4B2B}" type="slidenum">
              <a:rPr lang="en-AE" sz="1100" kern="1200" spc="15" smtClean="0">
                <a:solidFill>
                  <a:srgbClr val="717275"/>
                </a:solidFill>
                <a:latin typeface="+mn-lt"/>
                <a:ea typeface="+mn-ea"/>
                <a:cs typeface="Arial"/>
              </a:rPr>
              <a:pPr/>
              <a:t>‹#›</a:t>
            </a:fld>
            <a:endParaRPr sz="1100" kern="1200" spc="15" dirty="0">
              <a:solidFill>
                <a:srgbClr val="717275"/>
              </a:solidFill>
              <a:latin typeface="+mn-lt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3FCC4A-3F26-4214-BFBE-39C1E4A159F3}"/>
              </a:ext>
            </a:extLst>
          </p:cNvPr>
          <p:cNvSpPr txBox="1"/>
          <p:nvPr userDrawn="1"/>
        </p:nvSpPr>
        <p:spPr>
          <a:xfrm>
            <a:off x="908050" y="10638725"/>
            <a:ext cx="2362200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CONFLICT MANAGEMENT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1563" y="709044"/>
            <a:ext cx="18160973" cy="738664"/>
          </a:xfrm>
        </p:spPr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+mj-lt"/>
                <a:cs typeface="Arial"/>
              </a:defRPr>
            </a:lvl1pPr>
          </a:lstStyle>
          <a:p>
            <a:pPr rtl="0"/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marL="0" algn="l" rtl="0"/>
            <a:endParaRPr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6452850" y="10823391"/>
            <a:ext cx="30274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ADSM-Quality-TMP-LODPPT-012-18.06.20.RA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11" name="Holder 2">
            <a:extLst>
              <a:ext uri="{FF2B5EF4-FFF2-40B4-BE49-F238E27FC236}">
                <a16:creationId xmlns:a16="http://schemas.microsoft.com/office/drawing/2014/main" id="{A3336008-F041-DB4B-B379-4DFFFA7A6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63" y="709044"/>
            <a:ext cx="18160973" cy="738664"/>
          </a:xfrm>
        </p:spPr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+mj-lt"/>
                <a:cs typeface="Arial"/>
              </a:defRPr>
            </a:lvl1pPr>
          </a:lstStyle>
          <a:p>
            <a:pPr rtl="0"/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>
            <a:extLst>
              <a:ext uri="{FF2B5EF4-FFF2-40B4-BE49-F238E27FC236}">
                <a16:creationId xmlns:a16="http://schemas.microsoft.com/office/drawing/2014/main" id="{5583B86F-6B0F-8C40-B73B-5E9651622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63" y="709044"/>
            <a:ext cx="18160973" cy="738664"/>
          </a:xfrm>
        </p:spPr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+mj-lt"/>
                <a:cs typeface="Arial"/>
              </a:defRPr>
            </a:lvl1pPr>
          </a:lstStyle>
          <a:p>
            <a:pPr rtl="0"/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514B08-DDFB-A946-B425-5B405D6D84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1275" y="-11563"/>
            <a:ext cx="20186650" cy="8790438"/>
          </a:xfrm>
          <a:prstGeom prst="rect">
            <a:avLst/>
          </a:prstGeom>
        </p:spPr>
      </p:pic>
      <p:sp>
        <p:nvSpPr>
          <p:cNvPr id="16" name="bk object 16"/>
          <p:cNvSpPr/>
          <p:nvPr/>
        </p:nvSpPr>
        <p:spPr>
          <a:xfrm>
            <a:off x="984262" y="9325820"/>
            <a:ext cx="1489075" cy="1489075"/>
          </a:xfrm>
          <a:custGeom>
            <a:avLst/>
            <a:gdLst/>
            <a:ahLst/>
            <a:cxnLst/>
            <a:rect l="l" t="t" r="r" b="b"/>
            <a:pathLst>
              <a:path w="1489075" h="1489075">
                <a:moveTo>
                  <a:pt x="1362471" y="0"/>
                </a:moveTo>
                <a:lnTo>
                  <a:pt x="126394" y="0"/>
                </a:lnTo>
                <a:lnTo>
                  <a:pt x="53322" y="1974"/>
                </a:lnTo>
                <a:lnTo>
                  <a:pt x="15799" y="15799"/>
                </a:lnTo>
                <a:lnTo>
                  <a:pt x="1974" y="53322"/>
                </a:lnTo>
                <a:lnTo>
                  <a:pt x="0" y="126394"/>
                </a:lnTo>
                <a:lnTo>
                  <a:pt x="0" y="1362482"/>
                </a:lnTo>
                <a:lnTo>
                  <a:pt x="1974" y="1435553"/>
                </a:lnTo>
                <a:lnTo>
                  <a:pt x="15799" y="1473076"/>
                </a:lnTo>
                <a:lnTo>
                  <a:pt x="53322" y="1486901"/>
                </a:lnTo>
                <a:lnTo>
                  <a:pt x="126394" y="1488876"/>
                </a:lnTo>
                <a:lnTo>
                  <a:pt x="1362471" y="1488876"/>
                </a:lnTo>
                <a:lnTo>
                  <a:pt x="1435549" y="1486901"/>
                </a:lnTo>
                <a:lnTo>
                  <a:pt x="1473075" y="1473076"/>
                </a:lnTo>
                <a:lnTo>
                  <a:pt x="1486901" y="1435553"/>
                </a:lnTo>
                <a:lnTo>
                  <a:pt x="1488876" y="1362482"/>
                </a:lnTo>
                <a:lnTo>
                  <a:pt x="1488876" y="126394"/>
                </a:lnTo>
                <a:lnTo>
                  <a:pt x="1486901" y="53322"/>
                </a:lnTo>
                <a:lnTo>
                  <a:pt x="1473075" y="15799"/>
                </a:lnTo>
                <a:lnTo>
                  <a:pt x="1435549" y="1974"/>
                </a:lnTo>
                <a:lnTo>
                  <a:pt x="1362471" y="0"/>
                </a:lnTo>
                <a:close/>
              </a:path>
            </a:pathLst>
          </a:custGeom>
          <a:solidFill>
            <a:srgbClr val="004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815428" y="9808683"/>
            <a:ext cx="3284329" cy="32434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791393" y="10202395"/>
            <a:ext cx="3323605" cy="12961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114166" y="9994892"/>
            <a:ext cx="234315" cy="333375"/>
          </a:xfrm>
          <a:custGeom>
            <a:avLst/>
            <a:gdLst/>
            <a:ahLst/>
            <a:cxnLst/>
            <a:rect l="l" t="t" r="r" b="b"/>
            <a:pathLst>
              <a:path w="234315" h="333375">
                <a:moveTo>
                  <a:pt x="203602" y="29999"/>
                </a:moveTo>
                <a:lnTo>
                  <a:pt x="117054" y="29999"/>
                </a:lnTo>
                <a:lnTo>
                  <a:pt x="129144" y="31112"/>
                </a:lnTo>
                <a:lnTo>
                  <a:pt x="140317" y="34450"/>
                </a:lnTo>
                <a:lnTo>
                  <a:pt x="173232" y="67433"/>
                </a:lnTo>
                <a:lnTo>
                  <a:pt x="177669" y="90719"/>
                </a:lnTo>
                <a:lnTo>
                  <a:pt x="177669" y="151440"/>
                </a:lnTo>
                <a:lnTo>
                  <a:pt x="101724" y="151440"/>
                </a:lnTo>
                <a:lnTo>
                  <a:pt x="91432" y="151877"/>
                </a:lnTo>
                <a:lnTo>
                  <a:pt x="53413" y="162230"/>
                </a:lnTo>
                <a:lnTo>
                  <a:pt x="17507" y="190953"/>
                </a:lnTo>
                <a:lnTo>
                  <a:pt x="500" y="232867"/>
                </a:lnTo>
                <a:lnTo>
                  <a:pt x="0" y="242160"/>
                </a:lnTo>
                <a:lnTo>
                  <a:pt x="500" y="251452"/>
                </a:lnTo>
                <a:lnTo>
                  <a:pt x="17507" y="293365"/>
                </a:lnTo>
                <a:lnTo>
                  <a:pt x="53413" y="322095"/>
                </a:lnTo>
                <a:lnTo>
                  <a:pt x="91432" y="332442"/>
                </a:lnTo>
                <a:lnTo>
                  <a:pt x="101724" y="332879"/>
                </a:lnTo>
                <a:lnTo>
                  <a:pt x="110545" y="332595"/>
                </a:lnTo>
                <a:lnTo>
                  <a:pt x="153003" y="320951"/>
                </a:lnTo>
                <a:lnTo>
                  <a:pt x="177669" y="303571"/>
                </a:lnTo>
                <a:lnTo>
                  <a:pt x="234108" y="303571"/>
                </a:lnTo>
                <a:lnTo>
                  <a:pt x="234108" y="302880"/>
                </a:lnTo>
                <a:lnTo>
                  <a:pt x="108698" y="302880"/>
                </a:lnTo>
                <a:lnTo>
                  <a:pt x="100918" y="301236"/>
                </a:lnTo>
                <a:lnTo>
                  <a:pt x="68982" y="279719"/>
                </a:lnTo>
                <a:lnTo>
                  <a:pt x="61317" y="265876"/>
                </a:lnTo>
                <a:lnTo>
                  <a:pt x="58061" y="258452"/>
                </a:lnTo>
                <a:lnTo>
                  <a:pt x="56448" y="250536"/>
                </a:lnTo>
                <a:lnTo>
                  <a:pt x="56448" y="233772"/>
                </a:lnTo>
                <a:lnTo>
                  <a:pt x="79557" y="193994"/>
                </a:lnTo>
                <a:lnTo>
                  <a:pt x="108698" y="181439"/>
                </a:lnTo>
                <a:lnTo>
                  <a:pt x="234108" y="181439"/>
                </a:lnTo>
                <a:lnTo>
                  <a:pt x="234108" y="90719"/>
                </a:lnTo>
                <a:lnTo>
                  <a:pt x="219616" y="47515"/>
                </a:lnTo>
                <a:lnTo>
                  <a:pt x="207078" y="33038"/>
                </a:lnTo>
                <a:lnTo>
                  <a:pt x="203602" y="29999"/>
                </a:lnTo>
                <a:close/>
              </a:path>
              <a:path w="234315" h="333375">
                <a:moveTo>
                  <a:pt x="234108" y="303571"/>
                </a:moveTo>
                <a:lnTo>
                  <a:pt x="179073" y="303571"/>
                </a:lnTo>
                <a:lnTo>
                  <a:pt x="179073" y="327277"/>
                </a:lnTo>
                <a:lnTo>
                  <a:pt x="234108" y="327277"/>
                </a:lnTo>
                <a:lnTo>
                  <a:pt x="234108" y="303571"/>
                </a:lnTo>
                <a:close/>
              </a:path>
              <a:path w="234315" h="333375">
                <a:moveTo>
                  <a:pt x="234108" y="181439"/>
                </a:moveTo>
                <a:lnTo>
                  <a:pt x="177669" y="181439"/>
                </a:lnTo>
                <a:lnTo>
                  <a:pt x="177669" y="250536"/>
                </a:lnTo>
                <a:lnTo>
                  <a:pt x="176046" y="258452"/>
                </a:lnTo>
                <a:lnTo>
                  <a:pt x="153984" y="291006"/>
                </a:lnTo>
                <a:lnTo>
                  <a:pt x="125430" y="302880"/>
                </a:lnTo>
                <a:lnTo>
                  <a:pt x="234108" y="302880"/>
                </a:lnTo>
                <a:lnTo>
                  <a:pt x="234108" y="181439"/>
                </a:lnTo>
                <a:close/>
              </a:path>
              <a:path w="234315" h="333375">
                <a:moveTo>
                  <a:pt x="117054" y="0"/>
                </a:moveTo>
                <a:lnTo>
                  <a:pt x="68291" y="8020"/>
                </a:lnTo>
                <a:lnTo>
                  <a:pt x="29967" y="29999"/>
                </a:lnTo>
                <a:lnTo>
                  <a:pt x="63411" y="63495"/>
                </a:lnTo>
                <a:lnTo>
                  <a:pt x="67634" y="56218"/>
                </a:lnTo>
                <a:lnTo>
                  <a:pt x="72640" y="49718"/>
                </a:lnTo>
                <a:lnTo>
                  <a:pt x="108255" y="30567"/>
                </a:lnTo>
                <a:lnTo>
                  <a:pt x="117054" y="29999"/>
                </a:lnTo>
                <a:lnTo>
                  <a:pt x="203602" y="29999"/>
                </a:lnTo>
                <a:lnTo>
                  <a:pt x="199627" y="26522"/>
                </a:lnTo>
                <a:lnTo>
                  <a:pt x="162696" y="6973"/>
                </a:lnTo>
                <a:lnTo>
                  <a:pt x="129053" y="435"/>
                </a:lnTo>
                <a:lnTo>
                  <a:pt x="1170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386600" y="9812739"/>
            <a:ext cx="234315" cy="515620"/>
          </a:xfrm>
          <a:custGeom>
            <a:avLst/>
            <a:gdLst/>
            <a:ahLst/>
            <a:cxnLst/>
            <a:rect l="l" t="t" r="r" b="b"/>
            <a:pathLst>
              <a:path w="234315" h="515620">
                <a:moveTo>
                  <a:pt x="101724" y="182151"/>
                </a:moveTo>
                <a:lnTo>
                  <a:pt x="62343" y="189125"/>
                </a:lnTo>
                <a:lnTo>
                  <a:pt x="23356" y="215190"/>
                </a:lnTo>
                <a:lnTo>
                  <a:pt x="1997" y="254645"/>
                </a:lnTo>
                <a:lnTo>
                  <a:pt x="0" y="272871"/>
                </a:lnTo>
                <a:lnTo>
                  <a:pt x="0" y="424311"/>
                </a:lnTo>
                <a:lnTo>
                  <a:pt x="12379" y="467517"/>
                </a:lnTo>
                <a:lnTo>
                  <a:pt x="45020" y="499687"/>
                </a:lnTo>
                <a:lnTo>
                  <a:pt x="81425" y="513285"/>
                </a:lnTo>
                <a:lnTo>
                  <a:pt x="101724" y="515031"/>
                </a:lnTo>
                <a:lnTo>
                  <a:pt x="110538" y="514746"/>
                </a:lnTo>
                <a:lnTo>
                  <a:pt x="153000" y="503102"/>
                </a:lnTo>
                <a:lnTo>
                  <a:pt x="177659" y="485723"/>
                </a:lnTo>
                <a:lnTo>
                  <a:pt x="234118" y="485723"/>
                </a:lnTo>
                <a:lnTo>
                  <a:pt x="234118" y="485032"/>
                </a:lnTo>
                <a:lnTo>
                  <a:pt x="117054" y="485032"/>
                </a:lnTo>
                <a:lnTo>
                  <a:pt x="104965" y="483917"/>
                </a:lnTo>
                <a:lnTo>
                  <a:pt x="66425" y="457876"/>
                </a:lnTo>
                <a:lnTo>
                  <a:pt x="56438" y="424311"/>
                </a:lnTo>
                <a:lnTo>
                  <a:pt x="56438" y="264494"/>
                </a:lnTo>
                <a:lnTo>
                  <a:pt x="57924" y="256714"/>
                </a:lnTo>
                <a:lnTo>
                  <a:pt x="60971" y="249500"/>
                </a:lnTo>
                <a:lnTo>
                  <a:pt x="63977" y="242285"/>
                </a:lnTo>
                <a:lnTo>
                  <a:pt x="100792" y="213794"/>
                </a:lnTo>
                <a:lnTo>
                  <a:pt x="108687" y="212150"/>
                </a:lnTo>
                <a:lnTo>
                  <a:pt x="234118" y="212150"/>
                </a:lnTo>
                <a:lnTo>
                  <a:pt x="234118" y="210757"/>
                </a:lnTo>
                <a:lnTo>
                  <a:pt x="176277" y="210757"/>
                </a:lnTo>
                <a:lnTo>
                  <a:pt x="170696" y="205176"/>
                </a:lnTo>
                <a:lnTo>
                  <a:pt x="164204" y="200287"/>
                </a:lnTo>
                <a:lnTo>
                  <a:pt x="126348" y="184501"/>
                </a:lnTo>
                <a:lnTo>
                  <a:pt x="110496" y="182412"/>
                </a:lnTo>
                <a:lnTo>
                  <a:pt x="101724" y="182151"/>
                </a:lnTo>
                <a:close/>
              </a:path>
              <a:path w="234315" h="515620">
                <a:moveTo>
                  <a:pt x="234118" y="485723"/>
                </a:moveTo>
                <a:lnTo>
                  <a:pt x="179062" y="485723"/>
                </a:lnTo>
                <a:lnTo>
                  <a:pt x="179062" y="509429"/>
                </a:lnTo>
                <a:lnTo>
                  <a:pt x="234118" y="509429"/>
                </a:lnTo>
                <a:lnTo>
                  <a:pt x="234118" y="485723"/>
                </a:lnTo>
                <a:close/>
              </a:path>
              <a:path w="234315" h="515620">
                <a:moveTo>
                  <a:pt x="234118" y="212150"/>
                </a:moveTo>
                <a:lnTo>
                  <a:pt x="125420" y="212150"/>
                </a:lnTo>
                <a:lnTo>
                  <a:pt x="133304" y="213794"/>
                </a:lnTo>
                <a:lnTo>
                  <a:pt x="148163" y="220296"/>
                </a:lnTo>
                <a:lnTo>
                  <a:pt x="176162" y="256714"/>
                </a:lnTo>
                <a:lnTo>
                  <a:pt x="177659" y="264494"/>
                </a:lnTo>
                <a:lnTo>
                  <a:pt x="177659" y="424311"/>
                </a:lnTo>
                <a:lnTo>
                  <a:pt x="159900" y="467231"/>
                </a:lnTo>
                <a:lnTo>
                  <a:pt x="117054" y="485032"/>
                </a:lnTo>
                <a:lnTo>
                  <a:pt x="234118" y="485032"/>
                </a:lnTo>
                <a:lnTo>
                  <a:pt x="234118" y="212150"/>
                </a:lnTo>
                <a:close/>
              </a:path>
              <a:path w="234315" h="515620">
                <a:moveTo>
                  <a:pt x="234118" y="0"/>
                </a:moveTo>
                <a:lnTo>
                  <a:pt x="177659" y="0"/>
                </a:lnTo>
                <a:lnTo>
                  <a:pt x="177659" y="210757"/>
                </a:lnTo>
                <a:lnTo>
                  <a:pt x="234118" y="210757"/>
                </a:lnTo>
                <a:lnTo>
                  <a:pt x="2341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665999" y="9994893"/>
            <a:ext cx="234315" cy="333375"/>
          </a:xfrm>
          <a:custGeom>
            <a:avLst/>
            <a:gdLst/>
            <a:ahLst/>
            <a:cxnLst/>
            <a:rect l="l" t="t" r="r" b="b"/>
            <a:pathLst>
              <a:path w="234314" h="333375">
                <a:moveTo>
                  <a:pt x="56438" y="242160"/>
                </a:moveTo>
                <a:lnTo>
                  <a:pt x="0" y="242160"/>
                </a:lnTo>
                <a:lnTo>
                  <a:pt x="587" y="251430"/>
                </a:lnTo>
                <a:lnTo>
                  <a:pt x="20375" y="292835"/>
                </a:lnTo>
                <a:lnTo>
                  <a:pt x="51642" y="317530"/>
                </a:lnTo>
                <a:lnTo>
                  <a:pt x="93879" y="331133"/>
                </a:lnTo>
                <a:lnTo>
                  <a:pt x="117054" y="332879"/>
                </a:lnTo>
                <a:lnTo>
                  <a:pt x="129050" y="332442"/>
                </a:lnTo>
                <a:lnTo>
                  <a:pt x="172982" y="322072"/>
                </a:lnTo>
                <a:lnTo>
                  <a:pt x="204003" y="302870"/>
                </a:lnTo>
                <a:lnTo>
                  <a:pt x="108687" y="302870"/>
                </a:lnTo>
                <a:lnTo>
                  <a:pt x="100907" y="301236"/>
                </a:lnTo>
                <a:lnTo>
                  <a:pt x="68971" y="279729"/>
                </a:lnTo>
                <a:lnTo>
                  <a:pt x="61307" y="265876"/>
                </a:lnTo>
                <a:lnTo>
                  <a:pt x="58061" y="258442"/>
                </a:lnTo>
                <a:lnTo>
                  <a:pt x="56438" y="250536"/>
                </a:lnTo>
                <a:lnTo>
                  <a:pt x="56438" y="242160"/>
                </a:lnTo>
                <a:close/>
              </a:path>
              <a:path w="234314" h="333375">
                <a:moveTo>
                  <a:pt x="120530" y="0"/>
                </a:moveTo>
                <a:lnTo>
                  <a:pt x="75924" y="7319"/>
                </a:lnTo>
                <a:lnTo>
                  <a:pt x="41108" y="26868"/>
                </a:lnTo>
                <a:lnTo>
                  <a:pt x="14940" y="63832"/>
                </a:lnTo>
                <a:lnTo>
                  <a:pt x="10439" y="90719"/>
                </a:lnTo>
                <a:lnTo>
                  <a:pt x="11222" y="104870"/>
                </a:lnTo>
                <a:lnTo>
                  <a:pt x="29624" y="144895"/>
                </a:lnTo>
                <a:lnTo>
                  <a:pt x="63407" y="167381"/>
                </a:lnTo>
                <a:lnTo>
                  <a:pt x="104653" y="179830"/>
                </a:lnTo>
                <a:lnTo>
                  <a:pt x="114864" y="182668"/>
                </a:lnTo>
                <a:lnTo>
                  <a:pt x="151096" y="197230"/>
                </a:lnTo>
                <a:lnTo>
                  <a:pt x="176883" y="231364"/>
                </a:lnTo>
                <a:lnTo>
                  <a:pt x="177669" y="242160"/>
                </a:lnTo>
                <a:lnTo>
                  <a:pt x="177669" y="250536"/>
                </a:lnTo>
                <a:lnTo>
                  <a:pt x="176026" y="258442"/>
                </a:lnTo>
                <a:lnTo>
                  <a:pt x="169534" y="273331"/>
                </a:lnTo>
                <a:lnTo>
                  <a:pt x="165125" y="279844"/>
                </a:lnTo>
                <a:lnTo>
                  <a:pt x="159534" y="285425"/>
                </a:lnTo>
                <a:lnTo>
                  <a:pt x="153974" y="291006"/>
                </a:lnTo>
                <a:lnTo>
                  <a:pt x="147587" y="295320"/>
                </a:lnTo>
                <a:lnTo>
                  <a:pt x="133179" y="301362"/>
                </a:lnTo>
                <a:lnTo>
                  <a:pt x="125409" y="302870"/>
                </a:lnTo>
                <a:lnTo>
                  <a:pt x="204003" y="302870"/>
                </a:lnTo>
                <a:lnTo>
                  <a:pt x="228995" y="269053"/>
                </a:lnTo>
                <a:lnTo>
                  <a:pt x="234097" y="242160"/>
                </a:lnTo>
                <a:lnTo>
                  <a:pt x="233290" y="227353"/>
                </a:lnTo>
                <a:lnTo>
                  <a:pt x="214348" y="185619"/>
                </a:lnTo>
                <a:lnTo>
                  <a:pt x="178878" y="163214"/>
                </a:lnTo>
                <a:lnTo>
                  <a:pt x="136023" y="150995"/>
                </a:lnTo>
                <a:lnTo>
                  <a:pt x="125396" y="148292"/>
                </a:lnTo>
                <a:lnTo>
                  <a:pt x="87337" y="134769"/>
                </a:lnTo>
                <a:lnTo>
                  <a:pt x="60727" y="101209"/>
                </a:lnTo>
                <a:lnTo>
                  <a:pt x="59924" y="90719"/>
                </a:lnTo>
                <a:lnTo>
                  <a:pt x="59924" y="82343"/>
                </a:lnTo>
                <a:lnTo>
                  <a:pt x="82897" y="42564"/>
                </a:lnTo>
                <a:lnTo>
                  <a:pt x="112164" y="29999"/>
                </a:lnTo>
                <a:lnTo>
                  <a:pt x="208000" y="29999"/>
                </a:lnTo>
                <a:lnTo>
                  <a:pt x="205752" y="28156"/>
                </a:lnTo>
                <a:lnTo>
                  <a:pt x="169035" y="8112"/>
                </a:lnTo>
                <a:lnTo>
                  <a:pt x="129718" y="239"/>
                </a:lnTo>
                <a:lnTo>
                  <a:pt x="120530" y="0"/>
                </a:lnTo>
                <a:close/>
              </a:path>
              <a:path w="234314" h="333375">
                <a:moveTo>
                  <a:pt x="208000" y="29999"/>
                </a:moveTo>
                <a:lnTo>
                  <a:pt x="129346" y="29999"/>
                </a:lnTo>
                <a:lnTo>
                  <a:pt x="137011" y="31402"/>
                </a:lnTo>
                <a:lnTo>
                  <a:pt x="150016" y="36983"/>
                </a:lnTo>
                <a:lnTo>
                  <a:pt x="176026" y="65830"/>
                </a:lnTo>
                <a:lnTo>
                  <a:pt x="176968" y="69086"/>
                </a:lnTo>
                <a:lnTo>
                  <a:pt x="177889" y="68154"/>
                </a:lnTo>
                <a:lnTo>
                  <a:pt x="183586" y="62793"/>
                </a:lnTo>
                <a:lnTo>
                  <a:pt x="187072" y="59558"/>
                </a:lnTo>
                <a:lnTo>
                  <a:pt x="190653" y="55935"/>
                </a:lnTo>
                <a:lnTo>
                  <a:pt x="198098" y="48040"/>
                </a:lnTo>
                <a:lnTo>
                  <a:pt x="201700" y="44427"/>
                </a:lnTo>
                <a:lnTo>
                  <a:pt x="208674" y="37925"/>
                </a:lnTo>
                <a:lnTo>
                  <a:pt x="211113" y="35590"/>
                </a:lnTo>
                <a:lnTo>
                  <a:pt x="212485" y="34187"/>
                </a:lnTo>
                <a:lnTo>
                  <a:pt x="209710" y="31402"/>
                </a:lnTo>
                <a:lnTo>
                  <a:pt x="208000" y="29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931457" y="9994896"/>
            <a:ext cx="412115" cy="327660"/>
          </a:xfrm>
          <a:custGeom>
            <a:avLst/>
            <a:gdLst/>
            <a:ahLst/>
            <a:cxnLst/>
            <a:rect l="l" t="t" r="r" b="b"/>
            <a:pathLst>
              <a:path w="412114" h="327659">
                <a:moveTo>
                  <a:pt x="117033" y="0"/>
                </a:moveTo>
                <a:lnTo>
                  <a:pt x="71411" y="6973"/>
                </a:lnTo>
                <a:lnTo>
                  <a:pt x="34135" y="26512"/>
                </a:lnTo>
                <a:lnTo>
                  <a:pt x="9057" y="55474"/>
                </a:lnTo>
                <a:lnTo>
                  <a:pt x="0" y="90719"/>
                </a:lnTo>
                <a:lnTo>
                  <a:pt x="0" y="327277"/>
                </a:lnTo>
                <a:lnTo>
                  <a:pt x="56438" y="327277"/>
                </a:lnTo>
                <a:lnTo>
                  <a:pt x="56438" y="90719"/>
                </a:lnTo>
                <a:lnTo>
                  <a:pt x="57547" y="78613"/>
                </a:lnTo>
                <a:lnTo>
                  <a:pt x="83535" y="40008"/>
                </a:lnTo>
                <a:lnTo>
                  <a:pt x="117033" y="29999"/>
                </a:lnTo>
                <a:lnTo>
                  <a:pt x="203846" y="29999"/>
                </a:lnTo>
                <a:lnTo>
                  <a:pt x="197091" y="24457"/>
                </a:lnTo>
                <a:lnTo>
                  <a:pt x="154806" y="4704"/>
                </a:lnTo>
                <a:lnTo>
                  <a:pt x="130057" y="522"/>
                </a:lnTo>
                <a:lnTo>
                  <a:pt x="117033" y="0"/>
                </a:lnTo>
                <a:close/>
              </a:path>
              <a:path w="412114" h="327659">
                <a:moveTo>
                  <a:pt x="203846" y="29999"/>
                </a:moveTo>
                <a:lnTo>
                  <a:pt x="117033" y="29999"/>
                </a:lnTo>
                <a:lnTo>
                  <a:pt x="129124" y="31111"/>
                </a:lnTo>
                <a:lnTo>
                  <a:pt x="140300" y="34449"/>
                </a:lnTo>
                <a:lnTo>
                  <a:pt x="173222" y="67424"/>
                </a:lnTo>
                <a:lnTo>
                  <a:pt x="177669" y="90719"/>
                </a:lnTo>
                <a:lnTo>
                  <a:pt x="177669" y="327277"/>
                </a:lnTo>
                <a:lnTo>
                  <a:pt x="234108" y="327277"/>
                </a:lnTo>
                <a:lnTo>
                  <a:pt x="234108" y="90719"/>
                </a:lnTo>
                <a:lnTo>
                  <a:pt x="235217" y="78613"/>
                </a:lnTo>
                <a:lnTo>
                  <a:pt x="261212" y="40008"/>
                </a:lnTo>
                <a:lnTo>
                  <a:pt x="281704" y="31391"/>
                </a:lnTo>
                <a:lnTo>
                  <a:pt x="205543" y="31391"/>
                </a:lnTo>
                <a:lnTo>
                  <a:pt x="203846" y="29999"/>
                </a:lnTo>
                <a:close/>
              </a:path>
              <a:path w="412114" h="327659">
                <a:moveTo>
                  <a:pt x="381687" y="29999"/>
                </a:moveTo>
                <a:lnTo>
                  <a:pt x="294724" y="29999"/>
                </a:lnTo>
                <a:lnTo>
                  <a:pt x="306803" y="31111"/>
                </a:lnTo>
                <a:lnTo>
                  <a:pt x="317973" y="34449"/>
                </a:lnTo>
                <a:lnTo>
                  <a:pt x="350896" y="67424"/>
                </a:lnTo>
                <a:lnTo>
                  <a:pt x="355339" y="90719"/>
                </a:lnTo>
                <a:lnTo>
                  <a:pt x="355339" y="327277"/>
                </a:lnTo>
                <a:lnTo>
                  <a:pt x="411778" y="327277"/>
                </a:lnTo>
                <a:lnTo>
                  <a:pt x="411778" y="90719"/>
                </a:lnTo>
                <a:lnTo>
                  <a:pt x="411212" y="81449"/>
                </a:lnTo>
                <a:lnTo>
                  <a:pt x="391886" y="40008"/>
                </a:lnTo>
                <a:lnTo>
                  <a:pt x="385208" y="33034"/>
                </a:lnTo>
                <a:lnTo>
                  <a:pt x="381687" y="29999"/>
                </a:lnTo>
                <a:close/>
              </a:path>
              <a:path w="412114" h="327659">
                <a:moveTo>
                  <a:pt x="294724" y="0"/>
                </a:moveTo>
                <a:lnTo>
                  <a:pt x="256763" y="4704"/>
                </a:lnTo>
                <a:lnTo>
                  <a:pt x="214000" y="24457"/>
                </a:lnTo>
                <a:lnTo>
                  <a:pt x="205543" y="31391"/>
                </a:lnTo>
                <a:lnTo>
                  <a:pt x="281704" y="31391"/>
                </a:lnTo>
                <a:lnTo>
                  <a:pt x="282641" y="31111"/>
                </a:lnTo>
                <a:lnTo>
                  <a:pt x="294724" y="29999"/>
                </a:lnTo>
                <a:lnTo>
                  <a:pt x="381687" y="29999"/>
                </a:lnTo>
                <a:lnTo>
                  <a:pt x="377642" y="26512"/>
                </a:lnTo>
                <a:lnTo>
                  <a:pt x="340345" y="6973"/>
                </a:lnTo>
                <a:lnTo>
                  <a:pt x="306720" y="435"/>
                </a:lnTo>
                <a:lnTo>
                  <a:pt x="2947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837290" y="5465802"/>
            <a:ext cx="10513060" cy="2701925"/>
          </a:xfrm>
          <a:custGeom>
            <a:avLst/>
            <a:gdLst/>
            <a:ahLst/>
            <a:cxnLst/>
            <a:rect l="l" t="t" r="r" b="b"/>
            <a:pathLst>
              <a:path w="10513060" h="2701925">
                <a:moveTo>
                  <a:pt x="0" y="2701488"/>
                </a:moveTo>
                <a:lnTo>
                  <a:pt x="10512768" y="2701488"/>
                </a:lnTo>
                <a:lnTo>
                  <a:pt x="10512768" y="0"/>
                </a:lnTo>
                <a:lnTo>
                  <a:pt x="0" y="0"/>
                </a:lnTo>
                <a:lnTo>
                  <a:pt x="0" y="2701488"/>
                </a:lnTo>
                <a:close/>
              </a:path>
            </a:pathLst>
          </a:custGeom>
          <a:solidFill>
            <a:srgbClr val="B4975A">
              <a:alpha val="949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0B08E3-E0F7-C446-B527-A36B2F1B6480}"/>
              </a:ext>
            </a:extLst>
          </p:cNvPr>
          <p:cNvSpPr txBox="1"/>
          <p:nvPr userDrawn="1"/>
        </p:nvSpPr>
        <p:spPr>
          <a:xfrm>
            <a:off x="-597408" y="7559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bk object 37"/>
          <p:cNvSpPr/>
          <p:nvPr/>
        </p:nvSpPr>
        <p:spPr>
          <a:xfrm>
            <a:off x="18358174" y="10680303"/>
            <a:ext cx="1013460" cy="134620"/>
          </a:xfrm>
          <a:custGeom>
            <a:avLst/>
            <a:gdLst/>
            <a:ahLst/>
            <a:cxnLst/>
            <a:rect l="l" t="t" r="r" b="b"/>
            <a:pathLst>
              <a:path w="1013459" h="134620">
                <a:moveTo>
                  <a:pt x="0" y="134393"/>
                </a:moveTo>
                <a:lnTo>
                  <a:pt x="1012963" y="134393"/>
                </a:lnTo>
                <a:lnTo>
                  <a:pt x="1012963" y="0"/>
                </a:lnTo>
                <a:lnTo>
                  <a:pt x="0" y="0"/>
                </a:lnTo>
                <a:lnTo>
                  <a:pt x="0" y="134393"/>
                </a:lnTo>
                <a:close/>
              </a:path>
            </a:pathLst>
          </a:custGeom>
          <a:solidFill>
            <a:srgbClr val="B497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1563" y="709044"/>
            <a:ext cx="18160973" cy="678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marL="0" algn="l" rtl="0"/>
            <a:endParaRPr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741024-96CF-874C-B5A4-E6C82FEB11A1}"/>
              </a:ext>
            </a:extLst>
          </p:cNvPr>
          <p:cNvSpPr/>
          <p:nvPr userDrawn="1"/>
        </p:nvSpPr>
        <p:spPr>
          <a:xfrm>
            <a:off x="0" y="0"/>
            <a:ext cx="20104100" cy="2148775"/>
          </a:xfrm>
          <a:prstGeom prst="rect">
            <a:avLst/>
          </a:prstGeom>
          <a:solidFill>
            <a:srgbClr val="B497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C1C152F3-0A15-5E49-BC22-85C9ED862A29}"/>
              </a:ext>
            </a:extLst>
          </p:cNvPr>
          <p:cNvSpPr txBox="1"/>
          <p:nvPr userDrawn="1"/>
        </p:nvSpPr>
        <p:spPr>
          <a:xfrm>
            <a:off x="971563" y="10722081"/>
            <a:ext cx="2157730" cy="20262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200" b="1" spc="5" dirty="0">
                <a:solidFill>
                  <a:srgbClr val="B4975A"/>
                </a:solidFill>
                <a:latin typeface="+mn-lt"/>
                <a:cs typeface="Arial"/>
              </a:rPr>
              <a:t>PRESENTATION </a:t>
            </a:r>
            <a:r>
              <a:rPr sz="1200" b="1" spc="15" dirty="0">
                <a:solidFill>
                  <a:srgbClr val="B4975A"/>
                </a:solidFill>
                <a:latin typeface="+mn-lt"/>
                <a:cs typeface="Arial"/>
              </a:rPr>
              <a:t>TITLE </a:t>
            </a:r>
            <a:r>
              <a:rPr sz="1200" b="1" spc="25" dirty="0">
                <a:solidFill>
                  <a:srgbClr val="B4975A"/>
                </a:solidFill>
                <a:latin typeface="+mn-lt"/>
                <a:cs typeface="Arial"/>
              </a:rPr>
              <a:t>GOES</a:t>
            </a:r>
            <a:r>
              <a:rPr sz="1200" b="1" spc="-30" dirty="0">
                <a:solidFill>
                  <a:srgbClr val="B4975A"/>
                </a:solidFill>
                <a:latin typeface="+mn-lt"/>
                <a:cs typeface="Arial"/>
              </a:rPr>
              <a:t> </a:t>
            </a:r>
            <a:r>
              <a:rPr sz="1200" b="1" spc="15" dirty="0">
                <a:solidFill>
                  <a:srgbClr val="B4975A"/>
                </a:solidFill>
                <a:latin typeface="+mn-lt"/>
                <a:cs typeface="Arial"/>
              </a:rPr>
              <a:t>HERE</a:t>
            </a:r>
            <a:endParaRPr sz="1200" dirty="0">
              <a:solidFill>
                <a:srgbClr val="B4975A"/>
              </a:solidFill>
              <a:latin typeface="+mn-lt"/>
              <a:cs typeface="Arial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24716270-7FF3-A541-A540-A38ECBF01C45}"/>
              </a:ext>
            </a:extLst>
          </p:cNvPr>
          <p:cNvSpPr txBox="1"/>
          <p:nvPr userDrawn="1"/>
        </p:nvSpPr>
        <p:spPr>
          <a:xfrm>
            <a:off x="3277714" y="10722081"/>
            <a:ext cx="1821335" cy="18723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184785" algn="l"/>
              </a:tabLst>
            </a:pPr>
            <a:r>
              <a:rPr sz="1100" spc="5" dirty="0">
                <a:solidFill>
                  <a:srgbClr val="717275"/>
                </a:solidFill>
                <a:latin typeface="+mn-lt"/>
                <a:cs typeface="Arial"/>
              </a:rPr>
              <a:t>|	</a:t>
            </a:r>
            <a:r>
              <a:rPr sz="1100" spc="15" dirty="0">
                <a:solidFill>
                  <a:srgbClr val="717275"/>
                </a:solidFill>
                <a:latin typeface="+mn-lt"/>
                <a:cs typeface="Arial"/>
              </a:rPr>
              <a:t>SLIDE NUMBER</a:t>
            </a:r>
            <a:r>
              <a:rPr sz="1100" spc="210" dirty="0">
                <a:solidFill>
                  <a:srgbClr val="717275"/>
                </a:solidFill>
                <a:latin typeface="+mn-lt"/>
                <a:cs typeface="Arial"/>
              </a:rPr>
              <a:t> </a:t>
            </a:r>
            <a:fld id="{B6F15528-21DE-4FAA-801E-634DDDAF4B2B}" type="slidenum">
              <a:rPr lang="en-AE" sz="1100" kern="1200" spc="15" smtClean="0">
                <a:solidFill>
                  <a:srgbClr val="717275"/>
                </a:solidFill>
                <a:latin typeface="+mn-lt"/>
                <a:ea typeface="+mn-ea"/>
                <a:cs typeface="Arial"/>
              </a:rPr>
              <a:pPr/>
              <a:t>‹#›</a:t>
            </a:fld>
            <a:endParaRPr sz="1100" kern="1200" spc="15" dirty="0">
              <a:solidFill>
                <a:srgbClr val="717275"/>
              </a:solidFill>
              <a:latin typeface="+mn-lt"/>
              <a:ea typeface="+mn-e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C4F60F-A4D2-459E-A204-011AAE167637}"/>
              </a:ext>
            </a:extLst>
          </p:cNvPr>
          <p:cNvSpPr txBox="1"/>
          <p:nvPr userDrawn="1"/>
        </p:nvSpPr>
        <p:spPr>
          <a:xfrm>
            <a:off x="908050" y="10638725"/>
            <a:ext cx="2362200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CONFLICT MANAGEMENT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Zhheu2h5u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Zhheu2h5uI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mVF23QXY10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mVF23QXY10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9455" y="5959475"/>
            <a:ext cx="10058400" cy="186397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6600" b="1" dirty="0">
                <a:solidFill>
                  <a:schemeClr val="bg1"/>
                </a:solidFill>
                <a:effectLst/>
              </a:rPr>
              <a:t>Week 1: Chapters 1 &amp; 2</a:t>
            </a:r>
            <a:br>
              <a:rPr lang="en-US" sz="6600" b="1" dirty="0">
                <a:solidFill>
                  <a:schemeClr val="bg1"/>
                </a:solidFill>
                <a:effectLst/>
              </a:rPr>
            </a:br>
            <a:r>
              <a:rPr lang="en-US" sz="5400" i="1" spc="20" dirty="0">
                <a:solidFill>
                  <a:schemeClr val="bg1"/>
                </a:solidFill>
              </a:rPr>
              <a:t>Conflict</a:t>
            </a:r>
            <a:r>
              <a:rPr lang="en-US" sz="5400" i="1" spc="-55" dirty="0">
                <a:solidFill>
                  <a:schemeClr val="bg1"/>
                </a:solidFill>
              </a:rPr>
              <a:t> </a:t>
            </a:r>
            <a:r>
              <a:rPr lang="en-US" sz="5400" i="1" spc="190" dirty="0">
                <a:solidFill>
                  <a:schemeClr val="bg1"/>
                </a:solidFill>
              </a:rPr>
              <a:t>Management</a:t>
            </a:r>
            <a:r>
              <a:rPr lang="en-US" sz="5400" i="1" dirty="0">
                <a:solidFill>
                  <a:schemeClr val="bg1"/>
                </a:solidFill>
              </a:rPr>
              <a:t> </a:t>
            </a:r>
            <a:r>
              <a:rPr lang="en-US" sz="5400" dirty="0">
                <a:solidFill>
                  <a:schemeClr val="bg1"/>
                </a:solidFill>
              </a:rPr>
              <a:t>(</a:t>
            </a:r>
            <a:r>
              <a:rPr lang="en-US" sz="4800" spc="95" dirty="0">
                <a:solidFill>
                  <a:schemeClr val="bg1"/>
                </a:solidFill>
              </a:rPr>
              <a:t>BUS-8419)</a:t>
            </a:r>
            <a:endParaRPr lang="en-US" sz="385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308915" y="9551974"/>
            <a:ext cx="478790" cy="660400"/>
          </a:xfrm>
          <a:custGeom>
            <a:avLst/>
            <a:gdLst/>
            <a:ahLst/>
            <a:cxnLst/>
            <a:rect l="l" t="t" r="r" b="b"/>
            <a:pathLst>
              <a:path w="478790" h="660400">
                <a:moveTo>
                  <a:pt x="112605" y="537805"/>
                </a:moveTo>
                <a:lnTo>
                  <a:pt x="72897" y="575115"/>
                </a:lnTo>
                <a:lnTo>
                  <a:pt x="57101" y="614434"/>
                </a:lnTo>
                <a:lnTo>
                  <a:pt x="49272" y="630289"/>
                </a:lnTo>
                <a:lnTo>
                  <a:pt x="40209" y="641582"/>
                </a:lnTo>
                <a:lnTo>
                  <a:pt x="29351" y="645886"/>
                </a:lnTo>
                <a:lnTo>
                  <a:pt x="29351" y="660147"/>
                </a:lnTo>
                <a:lnTo>
                  <a:pt x="68975" y="622864"/>
                </a:lnTo>
                <a:lnTo>
                  <a:pt x="84774" y="583563"/>
                </a:lnTo>
                <a:lnTo>
                  <a:pt x="92641" y="567689"/>
                </a:lnTo>
                <a:lnTo>
                  <a:pt x="101731" y="556378"/>
                </a:lnTo>
                <a:lnTo>
                  <a:pt x="112605" y="552066"/>
                </a:lnTo>
                <a:lnTo>
                  <a:pt x="138185" y="552066"/>
                </a:lnTo>
                <a:lnTo>
                  <a:pt x="129438" y="542911"/>
                </a:lnTo>
                <a:lnTo>
                  <a:pt x="112605" y="537805"/>
                </a:lnTo>
                <a:close/>
              </a:path>
              <a:path w="478790" h="660400">
                <a:moveTo>
                  <a:pt x="138185" y="552066"/>
                </a:moveTo>
                <a:lnTo>
                  <a:pt x="112605" y="552066"/>
                </a:lnTo>
                <a:lnTo>
                  <a:pt x="123472" y="556378"/>
                </a:lnTo>
                <a:lnTo>
                  <a:pt x="132558" y="567689"/>
                </a:lnTo>
                <a:lnTo>
                  <a:pt x="140421" y="583563"/>
                </a:lnTo>
                <a:lnTo>
                  <a:pt x="147619" y="601562"/>
                </a:lnTo>
                <a:lnTo>
                  <a:pt x="156223" y="622864"/>
                </a:lnTo>
                <a:lnTo>
                  <a:pt x="166271" y="641653"/>
                </a:lnTo>
                <a:lnTo>
                  <a:pt x="179062" y="655042"/>
                </a:lnTo>
                <a:lnTo>
                  <a:pt x="195901" y="660147"/>
                </a:lnTo>
                <a:lnTo>
                  <a:pt x="212749" y="655042"/>
                </a:lnTo>
                <a:lnTo>
                  <a:pt x="221511" y="645886"/>
                </a:lnTo>
                <a:lnTo>
                  <a:pt x="195901" y="645886"/>
                </a:lnTo>
                <a:lnTo>
                  <a:pt x="185033" y="641574"/>
                </a:lnTo>
                <a:lnTo>
                  <a:pt x="175947" y="630262"/>
                </a:lnTo>
                <a:lnTo>
                  <a:pt x="168084" y="614385"/>
                </a:lnTo>
                <a:lnTo>
                  <a:pt x="160886" y="596379"/>
                </a:lnTo>
                <a:lnTo>
                  <a:pt x="152280" y="575088"/>
                </a:lnTo>
                <a:lnTo>
                  <a:pt x="142231" y="556302"/>
                </a:lnTo>
                <a:lnTo>
                  <a:pt x="138185" y="552066"/>
                </a:lnTo>
                <a:close/>
              </a:path>
              <a:path w="478790" h="660400">
                <a:moveTo>
                  <a:pt x="104804" y="0"/>
                </a:moveTo>
                <a:lnTo>
                  <a:pt x="44889" y="39485"/>
                </a:lnTo>
                <a:lnTo>
                  <a:pt x="16470" y="69175"/>
                </a:lnTo>
                <a:lnTo>
                  <a:pt x="1613" y="107473"/>
                </a:lnTo>
                <a:lnTo>
                  <a:pt x="0" y="128164"/>
                </a:lnTo>
                <a:lnTo>
                  <a:pt x="2438" y="148494"/>
                </a:lnTo>
                <a:lnTo>
                  <a:pt x="8823" y="167969"/>
                </a:lnTo>
                <a:lnTo>
                  <a:pt x="19047" y="186099"/>
                </a:lnTo>
                <a:lnTo>
                  <a:pt x="267343" y="540255"/>
                </a:lnTo>
                <a:lnTo>
                  <a:pt x="255512" y="548908"/>
                </a:lnTo>
                <a:lnTo>
                  <a:pt x="245997" y="562243"/>
                </a:lnTo>
                <a:lnTo>
                  <a:pt x="238066" y="578615"/>
                </a:lnTo>
                <a:lnTo>
                  <a:pt x="230963" y="596442"/>
                </a:lnTo>
                <a:lnTo>
                  <a:pt x="223758" y="614434"/>
                </a:lnTo>
                <a:lnTo>
                  <a:pt x="215884" y="630289"/>
                </a:lnTo>
                <a:lnTo>
                  <a:pt x="206800" y="641574"/>
                </a:lnTo>
                <a:lnTo>
                  <a:pt x="195901" y="645886"/>
                </a:lnTo>
                <a:lnTo>
                  <a:pt x="221511" y="645886"/>
                </a:lnTo>
                <a:lnTo>
                  <a:pt x="225562" y="641653"/>
                </a:lnTo>
                <a:lnTo>
                  <a:pt x="235631" y="622864"/>
                </a:lnTo>
                <a:lnTo>
                  <a:pt x="244245" y="601562"/>
                </a:lnTo>
                <a:lnTo>
                  <a:pt x="250871" y="584924"/>
                </a:lnTo>
                <a:lnTo>
                  <a:pt x="258020" y="569935"/>
                </a:lnTo>
                <a:lnTo>
                  <a:pt x="266130" y="558496"/>
                </a:lnTo>
                <a:lnTo>
                  <a:pt x="275636" y="552506"/>
                </a:lnTo>
                <a:lnTo>
                  <a:pt x="295502" y="552506"/>
                </a:lnTo>
                <a:lnTo>
                  <a:pt x="290296" y="548161"/>
                </a:lnTo>
                <a:lnTo>
                  <a:pt x="30743" y="177973"/>
                </a:lnTo>
                <a:lnTo>
                  <a:pt x="21894" y="162266"/>
                </a:lnTo>
                <a:lnTo>
                  <a:pt x="16371" y="145409"/>
                </a:lnTo>
                <a:lnTo>
                  <a:pt x="14262" y="127821"/>
                </a:lnTo>
                <a:lnTo>
                  <a:pt x="15655" y="109923"/>
                </a:lnTo>
                <a:lnTo>
                  <a:pt x="39366" y="62942"/>
                </a:lnTo>
                <a:lnTo>
                  <a:pt x="100909" y="19601"/>
                </a:lnTo>
                <a:lnTo>
                  <a:pt x="118164" y="19601"/>
                </a:lnTo>
                <a:lnTo>
                  <a:pt x="104804" y="0"/>
                </a:lnTo>
                <a:close/>
              </a:path>
              <a:path w="478790" h="660400">
                <a:moveTo>
                  <a:pt x="295502" y="552506"/>
                </a:moveTo>
                <a:lnTo>
                  <a:pt x="275636" y="552506"/>
                </a:lnTo>
                <a:lnTo>
                  <a:pt x="305919" y="580394"/>
                </a:lnTo>
                <a:lnTo>
                  <a:pt x="343328" y="594284"/>
                </a:lnTo>
                <a:lnTo>
                  <a:pt x="383286" y="593369"/>
                </a:lnTo>
                <a:lnTo>
                  <a:pt x="412662" y="580567"/>
                </a:lnTo>
                <a:lnTo>
                  <a:pt x="348086" y="580567"/>
                </a:lnTo>
                <a:lnTo>
                  <a:pt x="316510" y="570042"/>
                </a:lnTo>
                <a:lnTo>
                  <a:pt x="295502" y="552506"/>
                </a:lnTo>
                <a:close/>
              </a:path>
              <a:path w="478790" h="660400">
                <a:moveTo>
                  <a:pt x="422016" y="453672"/>
                </a:moveTo>
                <a:lnTo>
                  <a:pt x="404837" y="453672"/>
                </a:lnTo>
                <a:lnTo>
                  <a:pt x="458573" y="533187"/>
                </a:lnTo>
                <a:lnTo>
                  <a:pt x="413014" y="565155"/>
                </a:lnTo>
                <a:lnTo>
                  <a:pt x="381446" y="579137"/>
                </a:lnTo>
                <a:lnTo>
                  <a:pt x="348086" y="580567"/>
                </a:lnTo>
                <a:lnTo>
                  <a:pt x="412662" y="580567"/>
                </a:lnTo>
                <a:lnTo>
                  <a:pt x="421213" y="576841"/>
                </a:lnTo>
                <a:lnTo>
                  <a:pt x="478279" y="536737"/>
                </a:lnTo>
                <a:lnTo>
                  <a:pt x="422016" y="453672"/>
                </a:lnTo>
                <a:close/>
              </a:path>
              <a:path w="478790" h="660400">
                <a:moveTo>
                  <a:pt x="118164" y="19601"/>
                </a:moveTo>
                <a:lnTo>
                  <a:pt x="100909" y="19601"/>
                </a:lnTo>
                <a:lnTo>
                  <a:pt x="159985" y="106248"/>
                </a:lnTo>
                <a:lnTo>
                  <a:pt x="132636" y="146066"/>
                </a:lnTo>
                <a:lnTo>
                  <a:pt x="120734" y="191775"/>
                </a:lnTo>
                <a:lnTo>
                  <a:pt x="124757" y="238892"/>
                </a:lnTo>
                <a:lnTo>
                  <a:pt x="145180" y="282933"/>
                </a:lnTo>
                <a:lnTo>
                  <a:pt x="231763" y="406615"/>
                </a:lnTo>
                <a:lnTo>
                  <a:pt x="266201" y="440919"/>
                </a:lnTo>
                <a:lnTo>
                  <a:pt x="309198" y="460877"/>
                </a:lnTo>
                <a:lnTo>
                  <a:pt x="356746" y="465468"/>
                </a:lnTo>
                <a:lnTo>
                  <a:pt x="404837" y="453672"/>
                </a:lnTo>
                <a:lnTo>
                  <a:pt x="422016" y="453672"/>
                </a:lnTo>
                <a:lnTo>
                  <a:pt x="420104" y="450848"/>
                </a:lnTo>
                <a:lnTo>
                  <a:pt x="359787" y="450848"/>
                </a:lnTo>
                <a:lnTo>
                  <a:pt x="315538" y="447773"/>
                </a:lnTo>
                <a:lnTo>
                  <a:pt x="275455" y="430006"/>
                </a:lnTo>
                <a:lnTo>
                  <a:pt x="243459" y="398480"/>
                </a:lnTo>
                <a:lnTo>
                  <a:pt x="156865" y="274808"/>
                </a:lnTo>
                <a:lnTo>
                  <a:pt x="138228" y="233986"/>
                </a:lnTo>
                <a:lnTo>
                  <a:pt x="135198" y="190381"/>
                </a:lnTo>
                <a:lnTo>
                  <a:pt x="147306" y="148394"/>
                </a:lnTo>
                <a:lnTo>
                  <a:pt x="174079" y="112425"/>
                </a:lnTo>
                <a:lnTo>
                  <a:pt x="178592" y="108258"/>
                </a:lnTo>
                <a:lnTo>
                  <a:pt x="118164" y="19601"/>
                </a:lnTo>
                <a:close/>
              </a:path>
              <a:path w="478790" h="660400">
                <a:moveTo>
                  <a:pt x="409789" y="435620"/>
                </a:moveTo>
                <a:lnTo>
                  <a:pt x="404282" y="438300"/>
                </a:lnTo>
                <a:lnTo>
                  <a:pt x="359787" y="450848"/>
                </a:lnTo>
                <a:lnTo>
                  <a:pt x="420104" y="450848"/>
                </a:lnTo>
                <a:lnTo>
                  <a:pt x="409789" y="435620"/>
                </a:lnTo>
                <a:close/>
              </a:path>
            </a:pathLst>
          </a:custGeom>
          <a:solidFill>
            <a:srgbClr val="004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276150" y="9736678"/>
            <a:ext cx="655320" cy="314960"/>
          </a:xfrm>
          <a:custGeom>
            <a:avLst/>
            <a:gdLst/>
            <a:ahLst/>
            <a:cxnLst/>
            <a:rect l="l" t="t" r="r" b="b"/>
            <a:pathLst>
              <a:path w="655320" h="314959">
                <a:moveTo>
                  <a:pt x="655100" y="0"/>
                </a:moveTo>
                <a:lnTo>
                  <a:pt x="0" y="0"/>
                </a:lnTo>
                <a:lnTo>
                  <a:pt x="327560" y="314482"/>
                </a:lnTo>
                <a:lnTo>
                  <a:pt x="346340" y="296451"/>
                </a:lnTo>
                <a:lnTo>
                  <a:pt x="327780" y="296451"/>
                </a:lnTo>
                <a:lnTo>
                  <a:pt x="30773" y="12826"/>
                </a:lnTo>
                <a:lnTo>
                  <a:pt x="641741" y="12826"/>
                </a:lnTo>
                <a:lnTo>
                  <a:pt x="655100" y="0"/>
                </a:lnTo>
                <a:close/>
              </a:path>
              <a:path w="655320" h="314959">
                <a:moveTo>
                  <a:pt x="641741" y="12826"/>
                </a:moveTo>
                <a:lnTo>
                  <a:pt x="622619" y="12826"/>
                </a:lnTo>
                <a:lnTo>
                  <a:pt x="327780" y="296451"/>
                </a:lnTo>
                <a:lnTo>
                  <a:pt x="346340" y="296451"/>
                </a:lnTo>
                <a:lnTo>
                  <a:pt x="641741" y="12826"/>
                </a:lnTo>
                <a:close/>
              </a:path>
            </a:pathLst>
          </a:custGeom>
          <a:solidFill>
            <a:srgbClr val="004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228733" y="9736679"/>
            <a:ext cx="753110" cy="475615"/>
          </a:xfrm>
          <a:custGeom>
            <a:avLst/>
            <a:gdLst/>
            <a:ahLst/>
            <a:cxnLst/>
            <a:rect l="l" t="t" r="r" b="b"/>
            <a:pathLst>
              <a:path w="753109" h="475615">
                <a:moveTo>
                  <a:pt x="752772" y="0"/>
                </a:moveTo>
                <a:lnTo>
                  <a:pt x="0" y="0"/>
                </a:lnTo>
                <a:lnTo>
                  <a:pt x="0" y="392490"/>
                </a:lnTo>
                <a:lnTo>
                  <a:pt x="6518" y="424773"/>
                </a:lnTo>
                <a:lnTo>
                  <a:pt x="24296" y="451140"/>
                </a:lnTo>
                <a:lnTo>
                  <a:pt x="50663" y="468920"/>
                </a:lnTo>
                <a:lnTo>
                  <a:pt x="82950" y="475441"/>
                </a:lnTo>
                <a:lnTo>
                  <a:pt x="669822" y="475441"/>
                </a:lnTo>
                <a:lnTo>
                  <a:pt x="702114" y="468920"/>
                </a:lnTo>
                <a:lnTo>
                  <a:pt x="713453" y="461273"/>
                </a:lnTo>
                <a:lnTo>
                  <a:pt x="83442" y="461273"/>
                </a:lnTo>
                <a:lnTo>
                  <a:pt x="56047" y="455312"/>
                </a:lnTo>
                <a:lnTo>
                  <a:pt x="33614" y="439287"/>
                </a:lnTo>
                <a:lnTo>
                  <a:pt x="18456" y="415986"/>
                </a:lnTo>
                <a:lnTo>
                  <a:pt x="12889" y="388197"/>
                </a:lnTo>
                <a:lnTo>
                  <a:pt x="12889" y="12826"/>
                </a:lnTo>
                <a:lnTo>
                  <a:pt x="752772" y="12826"/>
                </a:lnTo>
                <a:lnTo>
                  <a:pt x="752772" y="0"/>
                </a:lnTo>
                <a:close/>
              </a:path>
              <a:path w="753109" h="475615">
                <a:moveTo>
                  <a:pt x="752772" y="12826"/>
                </a:moveTo>
                <a:lnTo>
                  <a:pt x="739883" y="12826"/>
                </a:lnTo>
                <a:lnTo>
                  <a:pt x="739883" y="388941"/>
                </a:lnTo>
                <a:lnTo>
                  <a:pt x="734395" y="416507"/>
                </a:lnTo>
                <a:lnTo>
                  <a:pt x="719432" y="439565"/>
                </a:lnTo>
                <a:lnTo>
                  <a:pt x="697242" y="455393"/>
                </a:lnTo>
                <a:lnTo>
                  <a:pt x="670073" y="461273"/>
                </a:lnTo>
                <a:lnTo>
                  <a:pt x="713453" y="461273"/>
                </a:lnTo>
                <a:lnTo>
                  <a:pt x="728480" y="451140"/>
                </a:lnTo>
                <a:lnTo>
                  <a:pt x="746255" y="424773"/>
                </a:lnTo>
                <a:lnTo>
                  <a:pt x="752772" y="392490"/>
                </a:lnTo>
                <a:lnTo>
                  <a:pt x="752772" y="12826"/>
                </a:lnTo>
                <a:close/>
              </a:path>
            </a:pathLst>
          </a:custGeom>
          <a:solidFill>
            <a:srgbClr val="004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148868" y="9643971"/>
            <a:ext cx="313055" cy="568325"/>
          </a:xfrm>
          <a:custGeom>
            <a:avLst/>
            <a:gdLst/>
            <a:ahLst/>
            <a:cxnLst/>
            <a:rect l="l" t="t" r="r" b="b"/>
            <a:pathLst>
              <a:path w="313055" h="568325">
                <a:moveTo>
                  <a:pt x="232474" y="0"/>
                </a:moveTo>
                <a:lnTo>
                  <a:pt x="165860" y="9641"/>
                </a:lnTo>
                <a:lnTo>
                  <a:pt x="117661" y="38365"/>
                </a:lnTo>
                <a:lnTo>
                  <a:pt x="88482" y="86001"/>
                </a:lnTo>
                <a:lnTo>
                  <a:pt x="78678" y="152005"/>
                </a:lnTo>
                <a:lnTo>
                  <a:pt x="78678" y="179083"/>
                </a:lnTo>
                <a:lnTo>
                  <a:pt x="0" y="179083"/>
                </a:lnTo>
                <a:lnTo>
                  <a:pt x="0" y="286598"/>
                </a:lnTo>
                <a:lnTo>
                  <a:pt x="78678" y="286598"/>
                </a:lnTo>
                <a:lnTo>
                  <a:pt x="78678" y="568150"/>
                </a:lnTo>
                <a:lnTo>
                  <a:pt x="219668" y="568150"/>
                </a:lnTo>
                <a:lnTo>
                  <a:pt x="219668" y="553888"/>
                </a:lnTo>
                <a:lnTo>
                  <a:pt x="92929" y="553888"/>
                </a:lnTo>
                <a:lnTo>
                  <a:pt x="92929" y="272347"/>
                </a:lnTo>
                <a:lnTo>
                  <a:pt x="14250" y="272347"/>
                </a:lnTo>
                <a:lnTo>
                  <a:pt x="14250" y="193334"/>
                </a:lnTo>
                <a:lnTo>
                  <a:pt x="92929" y="193334"/>
                </a:lnTo>
                <a:lnTo>
                  <a:pt x="92929" y="152005"/>
                </a:lnTo>
                <a:lnTo>
                  <a:pt x="101683" y="91484"/>
                </a:lnTo>
                <a:lnTo>
                  <a:pt x="127681" y="48501"/>
                </a:lnTo>
                <a:lnTo>
                  <a:pt x="171286" y="22855"/>
                </a:lnTo>
                <a:lnTo>
                  <a:pt x="232474" y="14250"/>
                </a:lnTo>
                <a:lnTo>
                  <a:pt x="312377" y="14250"/>
                </a:lnTo>
                <a:lnTo>
                  <a:pt x="312723" y="10408"/>
                </a:lnTo>
                <a:lnTo>
                  <a:pt x="272462" y="2230"/>
                </a:lnTo>
                <a:lnTo>
                  <a:pt x="243103" y="134"/>
                </a:lnTo>
                <a:lnTo>
                  <a:pt x="232474" y="0"/>
                </a:lnTo>
                <a:close/>
              </a:path>
              <a:path w="313055" h="568325">
                <a:moveTo>
                  <a:pt x="271405" y="88646"/>
                </a:moveTo>
                <a:lnTo>
                  <a:pt x="265227" y="88646"/>
                </a:lnTo>
                <a:lnTo>
                  <a:pt x="250790" y="89854"/>
                </a:lnTo>
                <a:lnTo>
                  <a:pt x="213332" y="118144"/>
                </a:lnTo>
                <a:lnTo>
                  <a:pt x="205407" y="163764"/>
                </a:lnTo>
                <a:lnTo>
                  <a:pt x="205407" y="193334"/>
                </a:lnTo>
                <a:lnTo>
                  <a:pt x="295069" y="193334"/>
                </a:lnTo>
                <a:lnTo>
                  <a:pt x="295069" y="272347"/>
                </a:lnTo>
                <a:lnTo>
                  <a:pt x="205407" y="272347"/>
                </a:lnTo>
                <a:lnTo>
                  <a:pt x="205407" y="553888"/>
                </a:lnTo>
                <a:lnTo>
                  <a:pt x="219668" y="553888"/>
                </a:lnTo>
                <a:lnTo>
                  <a:pt x="219668" y="286598"/>
                </a:lnTo>
                <a:lnTo>
                  <a:pt x="309330" y="286598"/>
                </a:lnTo>
                <a:lnTo>
                  <a:pt x="309330" y="179083"/>
                </a:lnTo>
                <a:lnTo>
                  <a:pt x="219668" y="179083"/>
                </a:lnTo>
                <a:lnTo>
                  <a:pt x="219668" y="163764"/>
                </a:lnTo>
                <a:lnTo>
                  <a:pt x="225945" y="124847"/>
                </a:lnTo>
                <a:lnTo>
                  <a:pt x="265227" y="102897"/>
                </a:lnTo>
                <a:lnTo>
                  <a:pt x="304402" y="102897"/>
                </a:lnTo>
                <a:lnTo>
                  <a:pt x="305283" y="93096"/>
                </a:lnTo>
                <a:lnTo>
                  <a:pt x="290996" y="93096"/>
                </a:lnTo>
                <a:lnTo>
                  <a:pt x="288389" y="92258"/>
                </a:lnTo>
                <a:lnTo>
                  <a:pt x="285771" y="91484"/>
                </a:lnTo>
                <a:lnTo>
                  <a:pt x="283153" y="90813"/>
                </a:lnTo>
                <a:lnTo>
                  <a:pt x="277248" y="89369"/>
                </a:lnTo>
                <a:lnTo>
                  <a:pt x="271405" y="88646"/>
                </a:lnTo>
                <a:close/>
              </a:path>
              <a:path w="313055" h="568325">
                <a:moveTo>
                  <a:pt x="304402" y="102897"/>
                </a:moveTo>
                <a:lnTo>
                  <a:pt x="270232" y="102897"/>
                </a:lnTo>
                <a:lnTo>
                  <a:pt x="274965" y="103462"/>
                </a:lnTo>
                <a:lnTo>
                  <a:pt x="279708" y="104625"/>
                </a:lnTo>
                <a:lnTo>
                  <a:pt x="284713" y="105913"/>
                </a:lnTo>
                <a:lnTo>
                  <a:pt x="289614" y="107630"/>
                </a:lnTo>
                <a:lnTo>
                  <a:pt x="303414" y="113870"/>
                </a:lnTo>
                <a:lnTo>
                  <a:pt x="304402" y="102897"/>
                </a:lnTo>
                <a:close/>
              </a:path>
              <a:path w="313055" h="568325">
                <a:moveTo>
                  <a:pt x="312377" y="14250"/>
                </a:moveTo>
                <a:lnTo>
                  <a:pt x="232474" y="14250"/>
                </a:lnTo>
                <a:lnTo>
                  <a:pt x="242659" y="14385"/>
                </a:lnTo>
                <a:lnTo>
                  <a:pt x="252467" y="14786"/>
                </a:lnTo>
                <a:lnTo>
                  <a:pt x="290935" y="19637"/>
                </a:lnTo>
                <a:lnTo>
                  <a:pt x="297456" y="21098"/>
                </a:lnTo>
                <a:lnTo>
                  <a:pt x="290996" y="93096"/>
                </a:lnTo>
                <a:lnTo>
                  <a:pt x="305283" y="93096"/>
                </a:lnTo>
                <a:lnTo>
                  <a:pt x="312377" y="14250"/>
                </a:lnTo>
                <a:close/>
              </a:path>
            </a:pathLst>
          </a:custGeom>
          <a:solidFill>
            <a:srgbClr val="004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236970" y="9885108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5">
                <a:moveTo>
                  <a:pt x="0" y="0"/>
                </a:moveTo>
                <a:lnTo>
                  <a:pt x="0" y="316848"/>
                </a:lnTo>
              </a:path>
            </a:pathLst>
          </a:custGeom>
          <a:ln w="14010">
            <a:solidFill>
              <a:srgbClr val="00471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935659" y="9879051"/>
            <a:ext cx="602615" cy="0"/>
          </a:xfrm>
          <a:custGeom>
            <a:avLst/>
            <a:gdLst/>
            <a:ahLst/>
            <a:cxnLst/>
            <a:rect l="l" t="t" r="r" b="b"/>
            <a:pathLst>
              <a:path w="602615">
                <a:moveTo>
                  <a:pt x="0" y="0"/>
                </a:moveTo>
                <a:lnTo>
                  <a:pt x="602285" y="0"/>
                </a:lnTo>
              </a:path>
            </a:pathLst>
          </a:custGeom>
          <a:ln w="12114">
            <a:solidFill>
              <a:srgbClr val="00471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236970" y="9598248"/>
            <a:ext cx="0" cy="274955"/>
          </a:xfrm>
          <a:custGeom>
            <a:avLst/>
            <a:gdLst/>
            <a:ahLst/>
            <a:cxnLst/>
            <a:rect l="l" t="t" r="r" b="b"/>
            <a:pathLst>
              <a:path h="274954">
                <a:moveTo>
                  <a:pt x="0" y="0"/>
                </a:moveTo>
                <a:lnTo>
                  <a:pt x="0" y="274745"/>
                </a:lnTo>
              </a:path>
            </a:pathLst>
          </a:custGeom>
          <a:ln w="14010">
            <a:solidFill>
              <a:srgbClr val="00471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927030" y="9589617"/>
            <a:ext cx="622935" cy="622935"/>
          </a:xfrm>
          <a:custGeom>
            <a:avLst/>
            <a:gdLst/>
            <a:ahLst/>
            <a:cxnLst/>
            <a:rect l="l" t="t" r="r" b="b"/>
            <a:pathLst>
              <a:path w="622934" h="622934">
                <a:moveTo>
                  <a:pt x="311278" y="0"/>
                </a:moveTo>
                <a:lnTo>
                  <a:pt x="265346" y="3381"/>
                </a:lnTo>
                <a:lnTo>
                  <a:pt x="221485" y="13203"/>
                </a:lnTo>
                <a:lnTo>
                  <a:pt x="180179" y="28979"/>
                </a:lnTo>
                <a:lnTo>
                  <a:pt x="141915" y="50223"/>
                </a:lnTo>
                <a:lnTo>
                  <a:pt x="107177" y="76451"/>
                </a:lnTo>
                <a:lnTo>
                  <a:pt x="76451" y="107177"/>
                </a:lnTo>
                <a:lnTo>
                  <a:pt x="50223" y="141915"/>
                </a:lnTo>
                <a:lnTo>
                  <a:pt x="28979" y="180179"/>
                </a:lnTo>
                <a:lnTo>
                  <a:pt x="13203" y="221485"/>
                </a:lnTo>
                <a:lnTo>
                  <a:pt x="3381" y="265346"/>
                </a:lnTo>
                <a:lnTo>
                  <a:pt x="0" y="311278"/>
                </a:lnTo>
                <a:lnTo>
                  <a:pt x="3381" y="357211"/>
                </a:lnTo>
                <a:lnTo>
                  <a:pt x="13203" y="401070"/>
                </a:lnTo>
                <a:lnTo>
                  <a:pt x="28979" y="442372"/>
                </a:lnTo>
                <a:lnTo>
                  <a:pt x="50223" y="480630"/>
                </a:lnTo>
                <a:lnTo>
                  <a:pt x="76452" y="515361"/>
                </a:lnTo>
                <a:lnTo>
                  <a:pt x="107179" y="546080"/>
                </a:lnTo>
                <a:lnTo>
                  <a:pt x="141915" y="572299"/>
                </a:lnTo>
                <a:lnTo>
                  <a:pt x="180179" y="593536"/>
                </a:lnTo>
                <a:lnTo>
                  <a:pt x="221485" y="609306"/>
                </a:lnTo>
                <a:lnTo>
                  <a:pt x="265346" y="619124"/>
                </a:lnTo>
                <a:lnTo>
                  <a:pt x="311278" y="622504"/>
                </a:lnTo>
                <a:lnTo>
                  <a:pt x="357211" y="619124"/>
                </a:lnTo>
                <a:lnTo>
                  <a:pt x="401070" y="609306"/>
                </a:lnTo>
                <a:lnTo>
                  <a:pt x="403856" y="608243"/>
                </a:lnTo>
                <a:lnTo>
                  <a:pt x="311278" y="608243"/>
                </a:lnTo>
                <a:lnTo>
                  <a:pt x="263164" y="604350"/>
                </a:lnTo>
                <a:lnTo>
                  <a:pt x="217499" y="593081"/>
                </a:lnTo>
                <a:lnTo>
                  <a:pt x="174897" y="575052"/>
                </a:lnTo>
                <a:lnTo>
                  <a:pt x="135977" y="550878"/>
                </a:lnTo>
                <a:lnTo>
                  <a:pt x="101354" y="521176"/>
                </a:lnTo>
                <a:lnTo>
                  <a:pt x="71644" y="486560"/>
                </a:lnTo>
                <a:lnTo>
                  <a:pt x="47463" y="447647"/>
                </a:lnTo>
                <a:lnTo>
                  <a:pt x="29428" y="405052"/>
                </a:lnTo>
                <a:lnTo>
                  <a:pt x="18155" y="359390"/>
                </a:lnTo>
                <a:lnTo>
                  <a:pt x="14261" y="311278"/>
                </a:lnTo>
                <a:lnTo>
                  <a:pt x="18155" y="263164"/>
                </a:lnTo>
                <a:lnTo>
                  <a:pt x="29428" y="217499"/>
                </a:lnTo>
                <a:lnTo>
                  <a:pt x="47463" y="174897"/>
                </a:lnTo>
                <a:lnTo>
                  <a:pt x="71644" y="135977"/>
                </a:lnTo>
                <a:lnTo>
                  <a:pt x="101354" y="101354"/>
                </a:lnTo>
                <a:lnTo>
                  <a:pt x="135977" y="71644"/>
                </a:lnTo>
                <a:lnTo>
                  <a:pt x="174897" y="47463"/>
                </a:lnTo>
                <a:lnTo>
                  <a:pt x="217499" y="29428"/>
                </a:lnTo>
                <a:lnTo>
                  <a:pt x="263164" y="18155"/>
                </a:lnTo>
                <a:lnTo>
                  <a:pt x="311278" y="14261"/>
                </a:lnTo>
                <a:lnTo>
                  <a:pt x="403840" y="14261"/>
                </a:lnTo>
                <a:lnTo>
                  <a:pt x="401070" y="13203"/>
                </a:lnTo>
                <a:lnTo>
                  <a:pt x="357211" y="3381"/>
                </a:lnTo>
                <a:lnTo>
                  <a:pt x="311278" y="0"/>
                </a:lnTo>
                <a:close/>
              </a:path>
              <a:path w="622934" h="622934">
                <a:moveTo>
                  <a:pt x="403840" y="14261"/>
                </a:moveTo>
                <a:lnTo>
                  <a:pt x="311278" y="14261"/>
                </a:lnTo>
                <a:lnTo>
                  <a:pt x="359390" y="18155"/>
                </a:lnTo>
                <a:lnTo>
                  <a:pt x="405052" y="29428"/>
                </a:lnTo>
                <a:lnTo>
                  <a:pt x="447647" y="47463"/>
                </a:lnTo>
                <a:lnTo>
                  <a:pt x="486560" y="71644"/>
                </a:lnTo>
                <a:lnTo>
                  <a:pt x="521176" y="101354"/>
                </a:lnTo>
                <a:lnTo>
                  <a:pt x="550878" y="135977"/>
                </a:lnTo>
                <a:lnTo>
                  <a:pt x="575052" y="174897"/>
                </a:lnTo>
                <a:lnTo>
                  <a:pt x="593081" y="217499"/>
                </a:lnTo>
                <a:lnTo>
                  <a:pt x="604350" y="263164"/>
                </a:lnTo>
                <a:lnTo>
                  <a:pt x="608243" y="311278"/>
                </a:lnTo>
                <a:lnTo>
                  <a:pt x="604350" y="359390"/>
                </a:lnTo>
                <a:lnTo>
                  <a:pt x="593081" y="405052"/>
                </a:lnTo>
                <a:lnTo>
                  <a:pt x="575052" y="447647"/>
                </a:lnTo>
                <a:lnTo>
                  <a:pt x="550878" y="486560"/>
                </a:lnTo>
                <a:lnTo>
                  <a:pt x="521176" y="521176"/>
                </a:lnTo>
                <a:lnTo>
                  <a:pt x="486560" y="550878"/>
                </a:lnTo>
                <a:lnTo>
                  <a:pt x="447647" y="575052"/>
                </a:lnTo>
                <a:lnTo>
                  <a:pt x="405052" y="593081"/>
                </a:lnTo>
                <a:lnTo>
                  <a:pt x="359390" y="604350"/>
                </a:lnTo>
                <a:lnTo>
                  <a:pt x="311278" y="608243"/>
                </a:lnTo>
                <a:lnTo>
                  <a:pt x="403856" y="608243"/>
                </a:lnTo>
                <a:lnTo>
                  <a:pt x="442372" y="593536"/>
                </a:lnTo>
                <a:lnTo>
                  <a:pt x="480630" y="572299"/>
                </a:lnTo>
                <a:lnTo>
                  <a:pt x="515360" y="546079"/>
                </a:lnTo>
                <a:lnTo>
                  <a:pt x="546077" y="515361"/>
                </a:lnTo>
                <a:lnTo>
                  <a:pt x="572299" y="480629"/>
                </a:lnTo>
                <a:lnTo>
                  <a:pt x="593537" y="442371"/>
                </a:lnTo>
                <a:lnTo>
                  <a:pt x="609306" y="401070"/>
                </a:lnTo>
                <a:lnTo>
                  <a:pt x="619124" y="357211"/>
                </a:lnTo>
                <a:lnTo>
                  <a:pt x="622504" y="311278"/>
                </a:lnTo>
                <a:lnTo>
                  <a:pt x="619124" y="265346"/>
                </a:lnTo>
                <a:lnTo>
                  <a:pt x="609306" y="221485"/>
                </a:lnTo>
                <a:lnTo>
                  <a:pt x="593536" y="180179"/>
                </a:lnTo>
                <a:lnTo>
                  <a:pt x="572299" y="141915"/>
                </a:lnTo>
                <a:lnTo>
                  <a:pt x="546079" y="107177"/>
                </a:lnTo>
                <a:lnTo>
                  <a:pt x="515361" y="76451"/>
                </a:lnTo>
                <a:lnTo>
                  <a:pt x="480630" y="50223"/>
                </a:lnTo>
                <a:lnTo>
                  <a:pt x="442372" y="28979"/>
                </a:lnTo>
                <a:lnTo>
                  <a:pt x="403840" y="14261"/>
                </a:lnTo>
                <a:close/>
              </a:path>
            </a:pathLst>
          </a:custGeom>
          <a:solidFill>
            <a:srgbClr val="004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083119" y="9589616"/>
            <a:ext cx="310515" cy="622935"/>
          </a:xfrm>
          <a:custGeom>
            <a:avLst/>
            <a:gdLst/>
            <a:ahLst/>
            <a:cxnLst/>
            <a:rect l="l" t="t" r="r" b="b"/>
            <a:pathLst>
              <a:path w="310515" h="622934">
                <a:moveTo>
                  <a:pt x="155188" y="0"/>
                </a:moveTo>
                <a:lnTo>
                  <a:pt x="94837" y="24503"/>
                </a:lnTo>
                <a:lnTo>
                  <a:pt x="68478" y="53239"/>
                </a:lnTo>
                <a:lnTo>
                  <a:pt x="45502" y="91282"/>
                </a:lnTo>
                <a:lnTo>
                  <a:pt x="26538" y="137370"/>
                </a:lnTo>
                <a:lnTo>
                  <a:pt x="12213" y="190239"/>
                </a:lnTo>
                <a:lnTo>
                  <a:pt x="3158" y="248630"/>
                </a:lnTo>
                <a:lnTo>
                  <a:pt x="0" y="311278"/>
                </a:lnTo>
                <a:lnTo>
                  <a:pt x="3158" y="373927"/>
                </a:lnTo>
                <a:lnTo>
                  <a:pt x="12213" y="432313"/>
                </a:lnTo>
                <a:lnTo>
                  <a:pt x="26538" y="485174"/>
                </a:lnTo>
                <a:lnTo>
                  <a:pt x="45502" y="531252"/>
                </a:lnTo>
                <a:lnTo>
                  <a:pt x="68478" y="569284"/>
                </a:lnTo>
                <a:lnTo>
                  <a:pt x="94837" y="598010"/>
                </a:lnTo>
                <a:lnTo>
                  <a:pt x="155188" y="622504"/>
                </a:lnTo>
                <a:lnTo>
                  <a:pt x="186410" y="616171"/>
                </a:lnTo>
                <a:lnTo>
                  <a:pt x="199113" y="608243"/>
                </a:lnTo>
                <a:lnTo>
                  <a:pt x="155188" y="608243"/>
                </a:lnTo>
                <a:lnTo>
                  <a:pt x="126814" y="602200"/>
                </a:lnTo>
                <a:lnTo>
                  <a:pt x="76434" y="557464"/>
                </a:lnTo>
                <a:lnTo>
                  <a:pt x="55568" y="521176"/>
                </a:lnTo>
                <a:lnTo>
                  <a:pt x="38347" y="477211"/>
                </a:lnTo>
                <a:lnTo>
                  <a:pt x="25340" y="426771"/>
                </a:lnTo>
                <a:lnTo>
                  <a:pt x="17118" y="371060"/>
                </a:lnTo>
                <a:lnTo>
                  <a:pt x="14250" y="311278"/>
                </a:lnTo>
                <a:lnTo>
                  <a:pt x="17118" y="251494"/>
                </a:lnTo>
                <a:lnTo>
                  <a:pt x="25340" y="195776"/>
                </a:lnTo>
                <a:lnTo>
                  <a:pt x="38347" y="145328"/>
                </a:lnTo>
                <a:lnTo>
                  <a:pt x="55568" y="101354"/>
                </a:lnTo>
                <a:lnTo>
                  <a:pt x="76434" y="65056"/>
                </a:lnTo>
                <a:lnTo>
                  <a:pt x="126814" y="20306"/>
                </a:lnTo>
                <a:lnTo>
                  <a:pt x="155188" y="14261"/>
                </a:lnTo>
                <a:lnTo>
                  <a:pt x="199104" y="14261"/>
                </a:lnTo>
                <a:lnTo>
                  <a:pt x="186410" y="6336"/>
                </a:lnTo>
                <a:lnTo>
                  <a:pt x="155188" y="0"/>
                </a:lnTo>
                <a:close/>
              </a:path>
              <a:path w="310515" h="622934">
                <a:moveTo>
                  <a:pt x="199104" y="14261"/>
                </a:moveTo>
                <a:lnTo>
                  <a:pt x="155188" y="14261"/>
                </a:lnTo>
                <a:lnTo>
                  <a:pt x="183546" y="20306"/>
                </a:lnTo>
                <a:lnTo>
                  <a:pt x="209975" y="37639"/>
                </a:lnTo>
                <a:lnTo>
                  <a:pt x="254763" y="101354"/>
                </a:lnTo>
                <a:lnTo>
                  <a:pt x="271980" y="145328"/>
                </a:lnTo>
                <a:lnTo>
                  <a:pt x="284985" y="195776"/>
                </a:lnTo>
                <a:lnTo>
                  <a:pt x="293207" y="251494"/>
                </a:lnTo>
                <a:lnTo>
                  <a:pt x="296074" y="311278"/>
                </a:lnTo>
                <a:lnTo>
                  <a:pt x="293207" y="371060"/>
                </a:lnTo>
                <a:lnTo>
                  <a:pt x="284985" y="426771"/>
                </a:lnTo>
                <a:lnTo>
                  <a:pt x="271980" y="477211"/>
                </a:lnTo>
                <a:lnTo>
                  <a:pt x="254763" y="521176"/>
                </a:lnTo>
                <a:lnTo>
                  <a:pt x="233904" y="557464"/>
                </a:lnTo>
                <a:lnTo>
                  <a:pt x="183546" y="602200"/>
                </a:lnTo>
                <a:lnTo>
                  <a:pt x="155188" y="608243"/>
                </a:lnTo>
                <a:lnTo>
                  <a:pt x="199113" y="608243"/>
                </a:lnTo>
                <a:lnTo>
                  <a:pt x="241859" y="569284"/>
                </a:lnTo>
                <a:lnTo>
                  <a:pt x="264829" y="531252"/>
                </a:lnTo>
                <a:lnTo>
                  <a:pt x="283790" y="485174"/>
                </a:lnTo>
                <a:lnTo>
                  <a:pt x="298112" y="432313"/>
                </a:lnTo>
                <a:lnTo>
                  <a:pt x="307167" y="373927"/>
                </a:lnTo>
                <a:lnTo>
                  <a:pt x="310325" y="311278"/>
                </a:lnTo>
                <a:lnTo>
                  <a:pt x="307167" y="248630"/>
                </a:lnTo>
                <a:lnTo>
                  <a:pt x="298112" y="190239"/>
                </a:lnTo>
                <a:lnTo>
                  <a:pt x="283790" y="137370"/>
                </a:lnTo>
                <a:lnTo>
                  <a:pt x="264829" y="91282"/>
                </a:lnTo>
                <a:lnTo>
                  <a:pt x="241859" y="53239"/>
                </a:lnTo>
                <a:lnTo>
                  <a:pt x="215510" y="24503"/>
                </a:lnTo>
                <a:lnTo>
                  <a:pt x="199104" y="14261"/>
                </a:lnTo>
                <a:close/>
              </a:path>
            </a:pathLst>
          </a:custGeom>
          <a:solidFill>
            <a:srgbClr val="004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027882" y="10087834"/>
            <a:ext cx="421005" cy="52069"/>
          </a:xfrm>
          <a:custGeom>
            <a:avLst/>
            <a:gdLst/>
            <a:ahLst/>
            <a:cxnLst/>
            <a:rect l="l" t="t" r="r" b="b"/>
            <a:pathLst>
              <a:path w="421005" h="52070">
                <a:moveTo>
                  <a:pt x="338939" y="14250"/>
                </a:moveTo>
                <a:lnTo>
                  <a:pt x="210376" y="14250"/>
                </a:lnTo>
                <a:lnTo>
                  <a:pt x="270160" y="17118"/>
                </a:lnTo>
                <a:lnTo>
                  <a:pt x="325878" y="25340"/>
                </a:lnTo>
                <a:lnTo>
                  <a:pt x="376326" y="38347"/>
                </a:lnTo>
                <a:lnTo>
                  <a:pt x="409765" y="51443"/>
                </a:lnTo>
                <a:lnTo>
                  <a:pt x="414505" y="47864"/>
                </a:lnTo>
                <a:lnTo>
                  <a:pt x="420807" y="41562"/>
                </a:lnTo>
                <a:lnTo>
                  <a:pt x="384284" y="26535"/>
                </a:lnTo>
                <a:lnTo>
                  <a:pt x="338939" y="14250"/>
                </a:lnTo>
                <a:close/>
              </a:path>
              <a:path w="421005" h="52070">
                <a:moveTo>
                  <a:pt x="210376" y="0"/>
                </a:moveTo>
                <a:lnTo>
                  <a:pt x="147727" y="3157"/>
                </a:lnTo>
                <a:lnTo>
                  <a:pt x="89341" y="12212"/>
                </a:lnTo>
                <a:lnTo>
                  <a:pt x="36480" y="26535"/>
                </a:lnTo>
                <a:lnTo>
                  <a:pt x="0" y="41548"/>
                </a:lnTo>
                <a:lnTo>
                  <a:pt x="6317" y="47864"/>
                </a:lnTo>
                <a:lnTo>
                  <a:pt x="11042" y="51431"/>
                </a:lnTo>
                <a:lnTo>
                  <a:pt x="44443" y="38347"/>
                </a:lnTo>
                <a:lnTo>
                  <a:pt x="94883" y="25340"/>
                </a:lnTo>
                <a:lnTo>
                  <a:pt x="150594" y="17118"/>
                </a:lnTo>
                <a:lnTo>
                  <a:pt x="210376" y="14250"/>
                </a:lnTo>
                <a:lnTo>
                  <a:pt x="338939" y="14250"/>
                </a:lnTo>
                <a:lnTo>
                  <a:pt x="331415" y="12212"/>
                </a:lnTo>
                <a:lnTo>
                  <a:pt x="273024" y="3157"/>
                </a:lnTo>
                <a:lnTo>
                  <a:pt x="210376" y="0"/>
                </a:lnTo>
                <a:close/>
              </a:path>
            </a:pathLst>
          </a:custGeom>
          <a:solidFill>
            <a:srgbClr val="004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027899" y="9662472"/>
            <a:ext cx="421005" cy="51435"/>
          </a:xfrm>
          <a:custGeom>
            <a:avLst/>
            <a:gdLst/>
            <a:ahLst/>
            <a:cxnLst/>
            <a:rect l="l" t="t" r="r" b="b"/>
            <a:pathLst>
              <a:path w="421005" h="51434">
                <a:moveTo>
                  <a:pt x="11042" y="12"/>
                </a:moveTo>
                <a:lnTo>
                  <a:pt x="6299" y="3592"/>
                </a:lnTo>
                <a:lnTo>
                  <a:pt x="0" y="9892"/>
                </a:lnTo>
                <a:lnTo>
                  <a:pt x="36467" y="24898"/>
                </a:lnTo>
                <a:lnTo>
                  <a:pt x="89329" y="39219"/>
                </a:lnTo>
                <a:lnTo>
                  <a:pt x="147713" y="48272"/>
                </a:lnTo>
                <a:lnTo>
                  <a:pt x="210359" y="51430"/>
                </a:lnTo>
                <a:lnTo>
                  <a:pt x="273007" y="48272"/>
                </a:lnTo>
                <a:lnTo>
                  <a:pt x="331397" y="39219"/>
                </a:lnTo>
                <a:lnTo>
                  <a:pt x="338926" y="37179"/>
                </a:lnTo>
                <a:lnTo>
                  <a:pt x="210359" y="37179"/>
                </a:lnTo>
                <a:lnTo>
                  <a:pt x="150577" y="34312"/>
                </a:lnTo>
                <a:lnTo>
                  <a:pt x="94866" y="26090"/>
                </a:lnTo>
                <a:lnTo>
                  <a:pt x="44426" y="13085"/>
                </a:lnTo>
                <a:lnTo>
                  <a:pt x="11042" y="12"/>
                </a:lnTo>
                <a:close/>
              </a:path>
              <a:path w="421005" h="51434">
                <a:moveTo>
                  <a:pt x="409730" y="0"/>
                </a:moveTo>
                <a:lnTo>
                  <a:pt x="376308" y="13085"/>
                </a:lnTo>
                <a:lnTo>
                  <a:pt x="325860" y="26090"/>
                </a:lnTo>
                <a:lnTo>
                  <a:pt x="270143" y="34312"/>
                </a:lnTo>
                <a:lnTo>
                  <a:pt x="210359" y="37179"/>
                </a:lnTo>
                <a:lnTo>
                  <a:pt x="338926" y="37179"/>
                </a:lnTo>
                <a:lnTo>
                  <a:pt x="384267" y="24898"/>
                </a:lnTo>
                <a:lnTo>
                  <a:pt x="420774" y="9880"/>
                </a:lnTo>
                <a:lnTo>
                  <a:pt x="414488" y="3592"/>
                </a:lnTo>
                <a:lnTo>
                  <a:pt x="409730" y="0"/>
                </a:lnTo>
                <a:close/>
              </a:path>
            </a:pathLst>
          </a:custGeom>
          <a:solidFill>
            <a:srgbClr val="004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088534" y="10421409"/>
            <a:ext cx="1033162" cy="12489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058655" y="10430550"/>
            <a:ext cx="979169" cy="102870"/>
          </a:xfrm>
          <a:custGeom>
            <a:avLst/>
            <a:gdLst/>
            <a:ahLst/>
            <a:cxnLst/>
            <a:rect l="l" t="t" r="r" b="b"/>
            <a:pathLst>
              <a:path w="979169" h="102870">
                <a:moveTo>
                  <a:pt x="43537" y="62102"/>
                </a:moveTo>
                <a:lnTo>
                  <a:pt x="31077" y="62102"/>
                </a:lnTo>
                <a:lnTo>
                  <a:pt x="31077" y="93033"/>
                </a:lnTo>
                <a:lnTo>
                  <a:pt x="43537" y="93033"/>
                </a:lnTo>
                <a:lnTo>
                  <a:pt x="43537" y="62102"/>
                </a:lnTo>
                <a:close/>
              </a:path>
              <a:path w="979169" h="102870">
                <a:moveTo>
                  <a:pt x="74615" y="50961"/>
                </a:moveTo>
                <a:lnTo>
                  <a:pt x="0" y="50961"/>
                </a:lnTo>
                <a:lnTo>
                  <a:pt x="0" y="62102"/>
                </a:lnTo>
                <a:lnTo>
                  <a:pt x="74615" y="62102"/>
                </a:lnTo>
                <a:lnTo>
                  <a:pt x="74615" y="50961"/>
                </a:lnTo>
                <a:close/>
              </a:path>
              <a:path w="979169" h="102870">
                <a:moveTo>
                  <a:pt x="43537" y="20030"/>
                </a:moveTo>
                <a:lnTo>
                  <a:pt x="31077" y="20030"/>
                </a:lnTo>
                <a:lnTo>
                  <a:pt x="31077" y="50961"/>
                </a:lnTo>
                <a:lnTo>
                  <a:pt x="43537" y="50961"/>
                </a:lnTo>
                <a:lnTo>
                  <a:pt x="43537" y="20030"/>
                </a:lnTo>
                <a:close/>
              </a:path>
              <a:path w="979169" h="102870">
                <a:moveTo>
                  <a:pt x="151155" y="58584"/>
                </a:moveTo>
                <a:lnTo>
                  <a:pt x="135451" y="58584"/>
                </a:lnTo>
                <a:lnTo>
                  <a:pt x="129694" y="69844"/>
                </a:lnTo>
                <a:lnTo>
                  <a:pt x="120936" y="78996"/>
                </a:lnTo>
                <a:lnTo>
                  <a:pt x="109173" y="86041"/>
                </a:lnTo>
                <a:lnTo>
                  <a:pt x="94405" y="90981"/>
                </a:lnTo>
                <a:lnTo>
                  <a:pt x="96311" y="102562"/>
                </a:lnTo>
                <a:lnTo>
                  <a:pt x="139042" y="80280"/>
                </a:lnTo>
                <a:lnTo>
                  <a:pt x="150200" y="62212"/>
                </a:lnTo>
                <a:lnTo>
                  <a:pt x="151155" y="58584"/>
                </a:lnTo>
                <a:close/>
              </a:path>
              <a:path w="979169" h="102870">
                <a:moveTo>
                  <a:pt x="120498" y="1706"/>
                </a:moveTo>
                <a:lnTo>
                  <a:pt x="115221" y="1706"/>
                </a:lnTo>
                <a:lnTo>
                  <a:pt x="110509" y="2638"/>
                </a:lnTo>
                <a:lnTo>
                  <a:pt x="89128" y="28773"/>
                </a:lnTo>
                <a:lnTo>
                  <a:pt x="89170" y="34250"/>
                </a:lnTo>
                <a:lnTo>
                  <a:pt x="89274" y="35129"/>
                </a:lnTo>
                <a:lnTo>
                  <a:pt x="89756" y="40606"/>
                </a:lnTo>
                <a:lnTo>
                  <a:pt x="114436" y="61663"/>
                </a:lnTo>
                <a:lnTo>
                  <a:pt x="125189" y="61663"/>
                </a:lnTo>
                <a:lnTo>
                  <a:pt x="130362" y="60636"/>
                </a:lnTo>
                <a:lnTo>
                  <a:pt x="135451" y="58584"/>
                </a:lnTo>
                <a:lnTo>
                  <a:pt x="151155" y="58584"/>
                </a:lnTo>
                <a:lnTo>
                  <a:pt x="152991" y="51611"/>
                </a:lnTo>
                <a:lnTo>
                  <a:pt x="153106" y="50176"/>
                </a:lnTo>
                <a:lnTo>
                  <a:pt x="116488" y="50176"/>
                </a:lnTo>
                <a:lnTo>
                  <a:pt x="112216" y="48888"/>
                </a:lnTo>
                <a:lnTo>
                  <a:pt x="106645" y="43506"/>
                </a:lnTo>
                <a:lnTo>
                  <a:pt x="105002" y="39527"/>
                </a:lnTo>
                <a:lnTo>
                  <a:pt x="104600" y="35129"/>
                </a:lnTo>
                <a:lnTo>
                  <a:pt x="104520" y="26774"/>
                </a:lnTo>
                <a:lnTo>
                  <a:pt x="105913" y="22302"/>
                </a:lnTo>
                <a:lnTo>
                  <a:pt x="111483" y="14973"/>
                </a:lnTo>
                <a:lnTo>
                  <a:pt x="115420" y="13140"/>
                </a:lnTo>
                <a:lnTo>
                  <a:pt x="146668" y="13140"/>
                </a:lnTo>
                <a:lnTo>
                  <a:pt x="145712" y="11675"/>
                </a:lnTo>
                <a:lnTo>
                  <a:pt x="141056" y="7312"/>
                </a:lnTo>
                <a:lnTo>
                  <a:pt x="135300" y="4197"/>
                </a:lnTo>
                <a:lnTo>
                  <a:pt x="128448" y="2329"/>
                </a:lnTo>
                <a:lnTo>
                  <a:pt x="120498" y="1706"/>
                </a:lnTo>
                <a:close/>
              </a:path>
              <a:path w="979169" h="102870">
                <a:moveTo>
                  <a:pt x="146668" y="13140"/>
                </a:moveTo>
                <a:lnTo>
                  <a:pt x="126844" y="13140"/>
                </a:lnTo>
                <a:lnTo>
                  <a:pt x="131461" y="15245"/>
                </a:lnTo>
                <a:lnTo>
                  <a:pt x="137231" y="23643"/>
                </a:lnTo>
                <a:lnTo>
                  <a:pt x="138676" y="30491"/>
                </a:lnTo>
                <a:lnTo>
                  <a:pt x="138605" y="43506"/>
                </a:lnTo>
                <a:lnTo>
                  <a:pt x="138529" y="47296"/>
                </a:lnTo>
                <a:lnTo>
                  <a:pt x="132372" y="49056"/>
                </a:lnTo>
                <a:lnTo>
                  <a:pt x="126949" y="49988"/>
                </a:lnTo>
                <a:lnTo>
                  <a:pt x="116488" y="50176"/>
                </a:lnTo>
                <a:lnTo>
                  <a:pt x="153106" y="50176"/>
                </a:lnTo>
                <a:lnTo>
                  <a:pt x="153870" y="40606"/>
                </a:lnTo>
                <a:lnTo>
                  <a:pt x="153895" y="39527"/>
                </a:lnTo>
                <a:lnTo>
                  <a:pt x="153407" y="31326"/>
                </a:lnTo>
                <a:lnTo>
                  <a:pt x="151867" y="23732"/>
                </a:lnTo>
                <a:lnTo>
                  <a:pt x="149301" y="17182"/>
                </a:lnTo>
                <a:lnTo>
                  <a:pt x="146668" y="13140"/>
                </a:lnTo>
                <a:close/>
              </a:path>
              <a:path w="979169" h="102870">
                <a:moveTo>
                  <a:pt x="225898" y="2146"/>
                </a:moveTo>
                <a:lnTo>
                  <a:pt x="168863" y="2146"/>
                </a:lnTo>
                <a:lnTo>
                  <a:pt x="168863" y="14460"/>
                </a:lnTo>
                <a:lnTo>
                  <a:pt x="207271" y="14460"/>
                </a:lnTo>
                <a:lnTo>
                  <a:pt x="169460" y="100803"/>
                </a:lnTo>
                <a:lnTo>
                  <a:pt x="185585" y="100803"/>
                </a:lnTo>
                <a:lnTo>
                  <a:pt x="225898" y="8743"/>
                </a:lnTo>
                <a:lnTo>
                  <a:pt x="225898" y="2146"/>
                </a:lnTo>
                <a:close/>
              </a:path>
              <a:path w="979169" h="102870">
                <a:moveTo>
                  <a:pt x="284389" y="17350"/>
                </a:moveTo>
                <a:lnTo>
                  <a:pt x="269290" y="17350"/>
                </a:lnTo>
                <a:lnTo>
                  <a:pt x="269290" y="100803"/>
                </a:lnTo>
                <a:lnTo>
                  <a:pt x="284389" y="100803"/>
                </a:lnTo>
                <a:lnTo>
                  <a:pt x="284389" y="17350"/>
                </a:lnTo>
                <a:close/>
              </a:path>
              <a:path w="979169" h="102870">
                <a:moveTo>
                  <a:pt x="284389" y="2146"/>
                </a:moveTo>
                <a:lnTo>
                  <a:pt x="275593" y="2146"/>
                </a:lnTo>
                <a:lnTo>
                  <a:pt x="240558" y="14020"/>
                </a:lnTo>
                <a:lnTo>
                  <a:pt x="244516" y="25747"/>
                </a:lnTo>
                <a:lnTo>
                  <a:pt x="269290" y="17350"/>
                </a:lnTo>
                <a:lnTo>
                  <a:pt x="284389" y="17350"/>
                </a:lnTo>
                <a:lnTo>
                  <a:pt x="284389" y="2146"/>
                </a:lnTo>
                <a:close/>
              </a:path>
              <a:path w="979169" h="102870">
                <a:moveTo>
                  <a:pt x="401159" y="11329"/>
                </a:moveTo>
                <a:lnTo>
                  <a:pt x="379977" y="11329"/>
                </a:lnTo>
                <a:lnTo>
                  <a:pt x="383810" y="12135"/>
                </a:lnTo>
                <a:lnTo>
                  <a:pt x="387883" y="16345"/>
                </a:lnTo>
                <a:lnTo>
                  <a:pt x="389003" y="19538"/>
                </a:lnTo>
                <a:lnTo>
                  <a:pt x="389192" y="23842"/>
                </a:lnTo>
                <a:lnTo>
                  <a:pt x="388597" y="30523"/>
                </a:lnTo>
                <a:lnTo>
                  <a:pt x="370428" y="64228"/>
                </a:lnTo>
                <a:lnTo>
                  <a:pt x="342879" y="94206"/>
                </a:lnTo>
                <a:lnTo>
                  <a:pt x="342879" y="100803"/>
                </a:lnTo>
                <a:lnTo>
                  <a:pt x="405170" y="100803"/>
                </a:lnTo>
                <a:lnTo>
                  <a:pt x="405170" y="88636"/>
                </a:lnTo>
                <a:lnTo>
                  <a:pt x="367936" y="88636"/>
                </a:lnTo>
                <a:lnTo>
                  <a:pt x="374415" y="81279"/>
                </a:lnTo>
                <a:lnTo>
                  <a:pt x="401142" y="40625"/>
                </a:lnTo>
                <a:lnTo>
                  <a:pt x="404403" y="23842"/>
                </a:lnTo>
                <a:lnTo>
                  <a:pt x="404343" y="21151"/>
                </a:lnTo>
                <a:lnTo>
                  <a:pt x="404029" y="18983"/>
                </a:lnTo>
                <a:lnTo>
                  <a:pt x="402951" y="14774"/>
                </a:lnTo>
                <a:lnTo>
                  <a:pt x="401956" y="12575"/>
                </a:lnTo>
                <a:lnTo>
                  <a:pt x="401159" y="11329"/>
                </a:lnTo>
                <a:close/>
              </a:path>
              <a:path w="979169" h="102870">
                <a:moveTo>
                  <a:pt x="377684" y="0"/>
                </a:moveTo>
                <a:lnTo>
                  <a:pt x="372805" y="387"/>
                </a:lnTo>
                <a:lnTo>
                  <a:pt x="368407" y="952"/>
                </a:lnTo>
                <a:lnTo>
                  <a:pt x="364418" y="1696"/>
                </a:lnTo>
                <a:lnTo>
                  <a:pt x="343759" y="6984"/>
                </a:lnTo>
                <a:lnTo>
                  <a:pt x="345800" y="18564"/>
                </a:lnTo>
                <a:lnTo>
                  <a:pt x="367161" y="12648"/>
                </a:lnTo>
                <a:lnTo>
                  <a:pt x="370847" y="12020"/>
                </a:lnTo>
                <a:lnTo>
                  <a:pt x="374344" y="11821"/>
                </a:lnTo>
                <a:lnTo>
                  <a:pt x="379977" y="11329"/>
                </a:lnTo>
                <a:lnTo>
                  <a:pt x="401159" y="11329"/>
                </a:lnTo>
                <a:lnTo>
                  <a:pt x="382030" y="188"/>
                </a:lnTo>
                <a:lnTo>
                  <a:pt x="377684" y="0"/>
                </a:lnTo>
                <a:close/>
              </a:path>
              <a:path w="979169" h="102870">
                <a:moveTo>
                  <a:pt x="521418" y="1266"/>
                </a:moveTo>
                <a:lnTo>
                  <a:pt x="478760" y="23475"/>
                </a:lnTo>
                <a:lnTo>
                  <a:pt x="463894" y="62783"/>
                </a:lnTo>
                <a:lnTo>
                  <a:pt x="463828" y="64207"/>
                </a:lnTo>
                <a:lnTo>
                  <a:pt x="464320" y="72502"/>
                </a:lnTo>
                <a:lnTo>
                  <a:pt x="489277" y="101500"/>
                </a:lnTo>
                <a:lnTo>
                  <a:pt x="497230" y="102122"/>
                </a:lnTo>
                <a:lnTo>
                  <a:pt x="502895" y="102122"/>
                </a:lnTo>
                <a:lnTo>
                  <a:pt x="507879" y="101075"/>
                </a:lnTo>
                <a:lnTo>
                  <a:pt x="516486" y="96866"/>
                </a:lnTo>
                <a:lnTo>
                  <a:pt x="519827" y="94154"/>
                </a:lnTo>
                <a:lnTo>
                  <a:pt x="522330" y="90688"/>
                </a:lnTo>
                <a:lnTo>
                  <a:pt x="490979" y="90688"/>
                </a:lnTo>
                <a:lnTo>
                  <a:pt x="486404" y="88583"/>
                </a:lnTo>
                <a:lnTo>
                  <a:pt x="480724" y="80301"/>
                </a:lnTo>
                <a:lnTo>
                  <a:pt x="480626" y="80097"/>
                </a:lnTo>
                <a:lnTo>
                  <a:pt x="479200" y="73338"/>
                </a:lnTo>
                <a:lnTo>
                  <a:pt x="479264" y="62783"/>
                </a:lnTo>
                <a:lnTo>
                  <a:pt x="479639" y="56532"/>
                </a:lnTo>
                <a:lnTo>
                  <a:pt x="485796" y="54678"/>
                </a:lnTo>
                <a:lnTo>
                  <a:pt x="491126" y="53747"/>
                </a:lnTo>
                <a:lnTo>
                  <a:pt x="495618" y="53747"/>
                </a:lnTo>
                <a:lnTo>
                  <a:pt x="501387" y="53652"/>
                </a:lnTo>
                <a:lnTo>
                  <a:pt x="523215" y="53652"/>
                </a:lnTo>
                <a:lnTo>
                  <a:pt x="520151" y="49401"/>
                </a:lnTo>
                <a:lnTo>
                  <a:pt x="516235" y="46323"/>
                </a:lnTo>
                <a:lnTo>
                  <a:pt x="513599" y="45244"/>
                </a:lnTo>
                <a:lnTo>
                  <a:pt x="482278" y="45244"/>
                </a:lnTo>
                <a:lnTo>
                  <a:pt x="488097" y="33975"/>
                </a:lnTo>
                <a:lnTo>
                  <a:pt x="496902" y="24795"/>
                </a:lnTo>
                <a:lnTo>
                  <a:pt x="508693" y="17703"/>
                </a:lnTo>
                <a:lnTo>
                  <a:pt x="523470" y="12701"/>
                </a:lnTo>
                <a:lnTo>
                  <a:pt x="521418" y="1266"/>
                </a:lnTo>
                <a:close/>
              </a:path>
              <a:path w="979169" h="102870">
                <a:moveTo>
                  <a:pt x="523215" y="53652"/>
                </a:moveTo>
                <a:lnTo>
                  <a:pt x="501387" y="53652"/>
                </a:lnTo>
                <a:lnTo>
                  <a:pt x="505659" y="54919"/>
                </a:lnTo>
                <a:lnTo>
                  <a:pt x="511230" y="60197"/>
                </a:lnTo>
                <a:lnTo>
                  <a:pt x="512822" y="64207"/>
                </a:lnTo>
                <a:lnTo>
                  <a:pt x="513209" y="69579"/>
                </a:lnTo>
                <a:lnTo>
                  <a:pt x="513701" y="75348"/>
                </a:lnTo>
                <a:lnTo>
                  <a:pt x="512528" y="80301"/>
                </a:lnTo>
                <a:lnTo>
                  <a:pt x="506853" y="88615"/>
                </a:lnTo>
                <a:lnTo>
                  <a:pt x="502707" y="90688"/>
                </a:lnTo>
                <a:lnTo>
                  <a:pt x="522330" y="90688"/>
                </a:lnTo>
                <a:lnTo>
                  <a:pt x="524622" y="87515"/>
                </a:lnTo>
                <a:lnTo>
                  <a:pt x="526350" y="83924"/>
                </a:lnTo>
                <a:lnTo>
                  <a:pt x="528507" y="76196"/>
                </a:lnTo>
                <a:lnTo>
                  <a:pt x="528894" y="72364"/>
                </a:lnTo>
                <a:lnTo>
                  <a:pt x="528601" y="68552"/>
                </a:lnTo>
                <a:lnTo>
                  <a:pt x="528015" y="62783"/>
                </a:lnTo>
                <a:lnTo>
                  <a:pt x="526203" y="57799"/>
                </a:lnTo>
                <a:lnTo>
                  <a:pt x="523215" y="53652"/>
                </a:lnTo>
                <a:close/>
              </a:path>
              <a:path w="979169" h="102870">
                <a:moveTo>
                  <a:pt x="503146" y="41873"/>
                </a:moveTo>
                <a:lnTo>
                  <a:pt x="493178" y="41873"/>
                </a:lnTo>
                <a:lnTo>
                  <a:pt x="487754" y="42993"/>
                </a:lnTo>
                <a:lnTo>
                  <a:pt x="482278" y="45244"/>
                </a:lnTo>
                <a:lnTo>
                  <a:pt x="513599" y="45244"/>
                </a:lnTo>
                <a:lnTo>
                  <a:pt x="507440" y="42700"/>
                </a:lnTo>
                <a:lnTo>
                  <a:pt x="503146" y="41873"/>
                </a:lnTo>
                <a:close/>
              </a:path>
              <a:path w="979169" h="102870">
                <a:moveTo>
                  <a:pt x="605288" y="58584"/>
                </a:moveTo>
                <a:lnTo>
                  <a:pt x="589584" y="58584"/>
                </a:lnTo>
                <a:lnTo>
                  <a:pt x="583831" y="69844"/>
                </a:lnTo>
                <a:lnTo>
                  <a:pt x="575072" y="78996"/>
                </a:lnTo>
                <a:lnTo>
                  <a:pt x="563307" y="86041"/>
                </a:lnTo>
                <a:lnTo>
                  <a:pt x="548538" y="90981"/>
                </a:lnTo>
                <a:lnTo>
                  <a:pt x="550443" y="102562"/>
                </a:lnTo>
                <a:lnTo>
                  <a:pt x="593175" y="80280"/>
                </a:lnTo>
                <a:lnTo>
                  <a:pt x="604333" y="62212"/>
                </a:lnTo>
                <a:lnTo>
                  <a:pt x="605288" y="58584"/>
                </a:lnTo>
                <a:close/>
              </a:path>
              <a:path w="979169" h="102870">
                <a:moveTo>
                  <a:pt x="574631" y="1706"/>
                </a:moveTo>
                <a:lnTo>
                  <a:pt x="569354" y="1706"/>
                </a:lnTo>
                <a:lnTo>
                  <a:pt x="564642" y="2638"/>
                </a:lnTo>
                <a:lnTo>
                  <a:pt x="543260" y="28773"/>
                </a:lnTo>
                <a:lnTo>
                  <a:pt x="543313" y="34250"/>
                </a:lnTo>
                <a:lnTo>
                  <a:pt x="543407" y="35129"/>
                </a:lnTo>
                <a:lnTo>
                  <a:pt x="543899" y="40606"/>
                </a:lnTo>
                <a:lnTo>
                  <a:pt x="568569" y="61663"/>
                </a:lnTo>
                <a:lnTo>
                  <a:pt x="579322" y="61663"/>
                </a:lnTo>
                <a:lnTo>
                  <a:pt x="584505" y="60636"/>
                </a:lnTo>
                <a:lnTo>
                  <a:pt x="589584" y="58584"/>
                </a:lnTo>
                <a:lnTo>
                  <a:pt x="605288" y="58584"/>
                </a:lnTo>
                <a:lnTo>
                  <a:pt x="607124" y="51611"/>
                </a:lnTo>
                <a:lnTo>
                  <a:pt x="607239" y="50176"/>
                </a:lnTo>
                <a:lnTo>
                  <a:pt x="570621" y="50176"/>
                </a:lnTo>
                <a:lnTo>
                  <a:pt x="566349" y="48888"/>
                </a:lnTo>
                <a:lnTo>
                  <a:pt x="560778" y="43506"/>
                </a:lnTo>
                <a:lnTo>
                  <a:pt x="559145" y="39527"/>
                </a:lnTo>
                <a:lnTo>
                  <a:pt x="558735" y="35129"/>
                </a:lnTo>
                <a:lnTo>
                  <a:pt x="558653" y="26774"/>
                </a:lnTo>
                <a:lnTo>
                  <a:pt x="560045" y="22302"/>
                </a:lnTo>
                <a:lnTo>
                  <a:pt x="565616" y="14973"/>
                </a:lnTo>
                <a:lnTo>
                  <a:pt x="569553" y="13140"/>
                </a:lnTo>
                <a:lnTo>
                  <a:pt x="600801" y="13140"/>
                </a:lnTo>
                <a:lnTo>
                  <a:pt x="599845" y="11675"/>
                </a:lnTo>
                <a:lnTo>
                  <a:pt x="595190" y="7312"/>
                </a:lnTo>
                <a:lnTo>
                  <a:pt x="589437" y="4197"/>
                </a:lnTo>
                <a:lnTo>
                  <a:pt x="582585" y="2329"/>
                </a:lnTo>
                <a:lnTo>
                  <a:pt x="574631" y="1706"/>
                </a:lnTo>
                <a:close/>
              </a:path>
              <a:path w="979169" h="102870">
                <a:moveTo>
                  <a:pt x="600801" y="13140"/>
                </a:moveTo>
                <a:lnTo>
                  <a:pt x="580987" y="13140"/>
                </a:lnTo>
                <a:lnTo>
                  <a:pt x="585605" y="15245"/>
                </a:lnTo>
                <a:lnTo>
                  <a:pt x="591364" y="23643"/>
                </a:lnTo>
                <a:lnTo>
                  <a:pt x="592809" y="30491"/>
                </a:lnTo>
                <a:lnTo>
                  <a:pt x="592738" y="43506"/>
                </a:lnTo>
                <a:lnTo>
                  <a:pt x="592662" y="47296"/>
                </a:lnTo>
                <a:lnTo>
                  <a:pt x="586505" y="49056"/>
                </a:lnTo>
                <a:lnTo>
                  <a:pt x="581081" y="49988"/>
                </a:lnTo>
                <a:lnTo>
                  <a:pt x="570621" y="50176"/>
                </a:lnTo>
                <a:lnTo>
                  <a:pt x="607239" y="50176"/>
                </a:lnTo>
                <a:lnTo>
                  <a:pt x="608003" y="40606"/>
                </a:lnTo>
                <a:lnTo>
                  <a:pt x="608028" y="39527"/>
                </a:lnTo>
                <a:lnTo>
                  <a:pt x="607542" y="31326"/>
                </a:lnTo>
                <a:lnTo>
                  <a:pt x="606003" y="23732"/>
                </a:lnTo>
                <a:lnTo>
                  <a:pt x="603438" y="17182"/>
                </a:lnTo>
                <a:lnTo>
                  <a:pt x="600801" y="13140"/>
                </a:lnTo>
                <a:close/>
              </a:path>
              <a:path w="979169" h="102870">
                <a:moveTo>
                  <a:pt x="666545" y="17350"/>
                </a:moveTo>
                <a:lnTo>
                  <a:pt x="651446" y="17350"/>
                </a:lnTo>
                <a:lnTo>
                  <a:pt x="651446" y="100803"/>
                </a:lnTo>
                <a:lnTo>
                  <a:pt x="666545" y="100803"/>
                </a:lnTo>
                <a:lnTo>
                  <a:pt x="666545" y="17350"/>
                </a:lnTo>
                <a:close/>
              </a:path>
              <a:path w="979169" h="102870">
                <a:moveTo>
                  <a:pt x="666545" y="2146"/>
                </a:moveTo>
                <a:lnTo>
                  <a:pt x="657749" y="2146"/>
                </a:lnTo>
                <a:lnTo>
                  <a:pt x="622714" y="14020"/>
                </a:lnTo>
                <a:lnTo>
                  <a:pt x="626672" y="25747"/>
                </a:lnTo>
                <a:lnTo>
                  <a:pt x="651446" y="17350"/>
                </a:lnTo>
                <a:lnTo>
                  <a:pt x="666545" y="17350"/>
                </a:lnTo>
                <a:lnTo>
                  <a:pt x="666545" y="2146"/>
                </a:lnTo>
                <a:close/>
              </a:path>
              <a:path w="979169" h="102870">
                <a:moveTo>
                  <a:pt x="782353" y="2146"/>
                </a:moveTo>
                <a:lnTo>
                  <a:pt x="725318" y="2146"/>
                </a:lnTo>
                <a:lnTo>
                  <a:pt x="725318" y="14460"/>
                </a:lnTo>
                <a:lnTo>
                  <a:pt x="763725" y="14460"/>
                </a:lnTo>
                <a:lnTo>
                  <a:pt x="725915" y="100803"/>
                </a:lnTo>
                <a:lnTo>
                  <a:pt x="742040" y="100803"/>
                </a:lnTo>
                <a:lnTo>
                  <a:pt x="782353" y="8743"/>
                </a:lnTo>
                <a:lnTo>
                  <a:pt x="782353" y="2146"/>
                </a:lnTo>
                <a:close/>
              </a:path>
              <a:path w="979169" h="102870">
                <a:moveTo>
                  <a:pt x="821242" y="1214"/>
                </a:moveTo>
                <a:lnTo>
                  <a:pt x="800190" y="31077"/>
                </a:lnTo>
                <a:lnTo>
                  <a:pt x="800404" y="32878"/>
                </a:lnTo>
                <a:lnTo>
                  <a:pt x="814163" y="49202"/>
                </a:lnTo>
                <a:lnTo>
                  <a:pt x="806659" y="54680"/>
                </a:lnTo>
                <a:lnTo>
                  <a:pt x="801300" y="60855"/>
                </a:lnTo>
                <a:lnTo>
                  <a:pt x="798084" y="67727"/>
                </a:lnTo>
                <a:lnTo>
                  <a:pt x="797095" y="74709"/>
                </a:lnTo>
                <a:lnTo>
                  <a:pt x="797041" y="77296"/>
                </a:lnTo>
                <a:lnTo>
                  <a:pt x="797158" y="78667"/>
                </a:lnTo>
                <a:lnTo>
                  <a:pt x="797452" y="80426"/>
                </a:lnTo>
                <a:lnTo>
                  <a:pt x="798425" y="86876"/>
                </a:lnTo>
                <a:lnTo>
                  <a:pt x="801650" y="92154"/>
                </a:lnTo>
                <a:lnTo>
                  <a:pt x="812593" y="100363"/>
                </a:lnTo>
                <a:lnTo>
                  <a:pt x="820173" y="102321"/>
                </a:lnTo>
                <a:lnTo>
                  <a:pt x="829849" y="102122"/>
                </a:lnTo>
                <a:lnTo>
                  <a:pt x="835551" y="102122"/>
                </a:lnTo>
                <a:lnTo>
                  <a:pt x="857200" y="90688"/>
                </a:lnTo>
                <a:lnTo>
                  <a:pt x="824571" y="90688"/>
                </a:lnTo>
                <a:lnTo>
                  <a:pt x="820488" y="89515"/>
                </a:lnTo>
                <a:lnTo>
                  <a:pt x="814718" y="84824"/>
                </a:lnTo>
                <a:lnTo>
                  <a:pt x="812990" y="81987"/>
                </a:lnTo>
                <a:lnTo>
                  <a:pt x="812341" y="78374"/>
                </a:lnTo>
                <a:lnTo>
                  <a:pt x="812111" y="77296"/>
                </a:lnTo>
                <a:lnTo>
                  <a:pt x="812019" y="76468"/>
                </a:lnTo>
                <a:lnTo>
                  <a:pt x="811964" y="67181"/>
                </a:lnTo>
                <a:lnTo>
                  <a:pt x="816362" y="60783"/>
                </a:lnTo>
                <a:lnTo>
                  <a:pt x="825158" y="55506"/>
                </a:lnTo>
                <a:lnTo>
                  <a:pt x="852445" y="55506"/>
                </a:lnTo>
                <a:lnTo>
                  <a:pt x="845681" y="50961"/>
                </a:lnTo>
                <a:lnTo>
                  <a:pt x="850466" y="47056"/>
                </a:lnTo>
                <a:lnTo>
                  <a:pt x="852185" y="45098"/>
                </a:lnTo>
                <a:lnTo>
                  <a:pt x="833513" y="45098"/>
                </a:lnTo>
                <a:lnTo>
                  <a:pt x="826372" y="42072"/>
                </a:lnTo>
                <a:lnTo>
                  <a:pt x="821514" y="39286"/>
                </a:lnTo>
                <a:lnTo>
                  <a:pt x="816331" y="34197"/>
                </a:lnTo>
                <a:lnTo>
                  <a:pt x="815043" y="31077"/>
                </a:lnTo>
                <a:lnTo>
                  <a:pt x="815104" y="25161"/>
                </a:lnTo>
                <a:lnTo>
                  <a:pt x="815577" y="20763"/>
                </a:lnTo>
                <a:lnTo>
                  <a:pt x="817137" y="17957"/>
                </a:lnTo>
                <a:lnTo>
                  <a:pt x="822613" y="13748"/>
                </a:lnTo>
                <a:lnTo>
                  <a:pt x="825932" y="12753"/>
                </a:lnTo>
                <a:lnTo>
                  <a:pt x="855135" y="12753"/>
                </a:lnTo>
                <a:lnTo>
                  <a:pt x="854864" y="12240"/>
                </a:lnTo>
                <a:lnTo>
                  <a:pt x="834949" y="1413"/>
                </a:lnTo>
                <a:lnTo>
                  <a:pt x="829849" y="1413"/>
                </a:lnTo>
                <a:lnTo>
                  <a:pt x="821242" y="1214"/>
                </a:lnTo>
                <a:close/>
              </a:path>
              <a:path w="979169" h="102870">
                <a:moveTo>
                  <a:pt x="835551" y="102122"/>
                </a:moveTo>
                <a:lnTo>
                  <a:pt x="829849" y="102122"/>
                </a:lnTo>
                <a:lnTo>
                  <a:pt x="834833" y="102216"/>
                </a:lnTo>
                <a:lnTo>
                  <a:pt x="835551" y="102122"/>
                </a:lnTo>
                <a:close/>
              </a:path>
              <a:path w="979169" h="102870">
                <a:moveTo>
                  <a:pt x="852445" y="55506"/>
                </a:moveTo>
                <a:lnTo>
                  <a:pt x="825158" y="55506"/>
                </a:lnTo>
                <a:lnTo>
                  <a:pt x="829063" y="56972"/>
                </a:lnTo>
                <a:lnTo>
                  <a:pt x="832215" y="58291"/>
                </a:lnTo>
                <a:lnTo>
                  <a:pt x="846853" y="72416"/>
                </a:lnTo>
                <a:lnTo>
                  <a:pt x="846802" y="76468"/>
                </a:lnTo>
                <a:lnTo>
                  <a:pt x="846707" y="77296"/>
                </a:lnTo>
                <a:lnTo>
                  <a:pt x="846414" y="78667"/>
                </a:lnTo>
                <a:lnTo>
                  <a:pt x="845921" y="81987"/>
                </a:lnTo>
                <a:lnTo>
                  <a:pt x="844309" y="84824"/>
                </a:lnTo>
                <a:lnTo>
                  <a:pt x="838833" y="89515"/>
                </a:lnTo>
                <a:lnTo>
                  <a:pt x="834927" y="90688"/>
                </a:lnTo>
                <a:lnTo>
                  <a:pt x="857200" y="90688"/>
                </a:lnTo>
                <a:lnTo>
                  <a:pt x="861952" y="74709"/>
                </a:lnTo>
                <a:lnTo>
                  <a:pt x="860935" y="67618"/>
                </a:lnTo>
                <a:lnTo>
                  <a:pt x="857884" y="61296"/>
                </a:lnTo>
                <a:lnTo>
                  <a:pt x="852799" y="55744"/>
                </a:lnTo>
                <a:lnTo>
                  <a:pt x="852445" y="55506"/>
                </a:lnTo>
                <a:close/>
              </a:path>
              <a:path w="979169" h="102870">
                <a:moveTo>
                  <a:pt x="855135" y="12753"/>
                </a:moveTo>
                <a:lnTo>
                  <a:pt x="832487" y="12753"/>
                </a:lnTo>
                <a:lnTo>
                  <a:pt x="834780" y="13161"/>
                </a:lnTo>
                <a:lnTo>
                  <a:pt x="838686" y="15025"/>
                </a:lnTo>
                <a:lnTo>
                  <a:pt x="840257" y="16365"/>
                </a:lnTo>
                <a:lnTo>
                  <a:pt x="842602" y="19884"/>
                </a:lnTo>
                <a:lnTo>
                  <a:pt x="843335" y="21936"/>
                </a:lnTo>
                <a:lnTo>
                  <a:pt x="844215" y="28585"/>
                </a:lnTo>
                <a:lnTo>
                  <a:pt x="843576" y="32323"/>
                </a:lnTo>
                <a:lnTo>
                  <a:pt x="839859" y="38668"/>
                </a:lnTo>
                <a:lnTo>
                  <a:pt x="837126" y="41873"/>
                </a:lnTo>
                <a:lnTo>
                  <a:pt x="833513" y="45098"/>
                </a:lnTo>
                <a:lnTo>
                  <a:pt x="852185" y="45098"/>
                </a:lnTo>
                <a:lnTo>
                  <a:pt x="854005" y="43024"/>
                </a:lnTo>
                <a:lnTo>
                  <a:pt x="858602" y="34710"/>
                </a:lnTo>
                <a:lnTo>
                  <a:pt x="859408" y="29412"/>
                </a:lnTo>
                <a:lnTo>
                  <a:pt x="858434" y="20125"/>
                </a:lnTo>
                <a:lnTo>
                  <a:pt x="857596" y="17413"/>
                </a:lnTo>
                <a:lnTo>
                  <a:pt x="855135" y="12753"/>
                </a:lnTo>
                <a:close/>
              </a:path>
              <a:path w="979169" h="102870">
                <a:moveTo>
                  <a:pt x="832487" y="12753"/>
                </a:moveTo>
                <a:lnTo>
                  <a:pt x="825932" y="12753"/>
                </a:lnTo>
                <a:lnTo>
                  <a:pt x="829849" y="12847"/>
                </a:lnTo>
                <a:lnTo>
                  <a:pt x="832487" y="12753"/>
                </a:lnTo>
                <a:close/>
              </a:path>
              <a:path w="979169" h="102870">
                <a:moveTo>
                  <a:pt x="834246" y="1319"/>
                </a:moveTo>
                <a:lnTo>
                  <a:pt x="829849" y="1413"/>
                </a:lnTo>
                <a:lnTo>
                  <a:pt x="834949" y="1413"/>
                </a:lnTo>
                <a:lnTo>
                  <a:pt x="834246" y="1319"/>
                </a:lnTo>
                <a:close/>
              </a:path>
              <a:path w="979169" h="102870">
                <a:moveTo>
                  <a:pt x="920443" y="17350"/>
                </a:moveTo>
                <a:lnTo>
                  <a:pt x="905344" y="17350"/>
                </a:lnTo>
                <a:lnTo>
                  <a:pt x="905344" y="100803"/>
                </a:lnTo>
                <a:lnTo>
                  <a:pt x="920443" y="100803"/>
                </a:lnTo>
                <a:lnTo>
                  <a:pt x="920443" y="17350"/>
                </a:lnTo>
                <a:close/>
              </a:path>
              <a:path w="979169" h="102870">
                <a:moveTo>
                  <a:pt x="920443" y="2146"/>
                </a:moveTo>
                <a:lnTo>
                  <a:pt x="911647" y="2146"/>
                </a:lnTo>
                <a:lnTo>
                  <a:pt x="876612" y="14020"/>
                </a:lnTo>
                <a:lnTo>
                  <a:pt x="880570" y="25747"/>
                </a:lnTo>
                <a:lnTo>
                  <a:pt x="905344" y="17350"/>
                </a:lnTo>
                <a:lnTo>
                  <a:pt x="920443" y="17350"/>
                </a:lnTo>
                <a:lnTo>
                  <a:pt x="920443" y="2146"/>
                </a:lnTo>
                <a:close/>
              </a:path>
              <a:path w="979169" h="102870">
                <a:moveTo>
                  <a:pt x="978786" y="17350"/>
                </a:moveTo>
                <a:lnTo>
                  <a:pt x="963687" y="17350"/>
                </a:lnTo>
                <a:lnTo>
                  <a:pt x="963687" y="100803"/>
                </a:lnTo>
                <a:lnTo>
                  <a:pt x="978786" y="100803"/>
                </a:lnTo>
                <a:lnTo>
                  <a:pt x="978786" y="17350"/>
                </a:lnTo>
                <a:close/>
              </a:path>
              <a:path w="979169" h="102870">
                <a:moveTo>
                  <a:pt x="978786" y="2146"/>
                </a:moveTo>
                <a:lnTo>
                  <a:pt x="969991" y="2146"/>
                </a:lnTo>
                <a:lnTo>
                  <a:pt x="934955" y="14020"/>
                </a:lnTo>
                <a:lnTo>
                  <a:pt x="938913" y="25747"/>
                </a:lnTo>
                <a:lnTo>
                  <a:pt x="963687" y="17350"/>
                </a:lnTo>
                <a:lnTo>
                  <a:pt x="978786" y="17350"/>
                </a:lnTo>
                <a:lnTo>
                  <a:pt x="978786" y="2146"/>
                </a:lnTo>
                <a:close/>
              </a:path>
            </a:pathLst>
          </a:custGeom>
          <a:solidFill>
            <a:srgbClr val="0047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731157" y="10421415"/>
            <a:ext cx="1014251" cy="11179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260405" y="10421409"/>
            <a:ext cx="2089653" cy="13633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screenshot, table&#10;&#10;Description automatically generated">
            <a:extLst>
              <a:ext uri="{FF2B5EF4-FFF2-40B4-BE49-F238E27FC236}">
                <a16:creationId xmlns:a16="http://schemas.microsoft.com/office/drawing/2014/main" id="{887F7068-F904-42CA-9944-BFC144BD46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" t="3552" r="3198" b="4169"/>
          <a:stretch/>
        </p:blipFill>
        <p:spPr>
          <a:xfrm>
            <a:off x="0" y="2213476"/>
            <a:ext cx="20109065" cy="9083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183947"/>
            <a:ext cx="18973800" cy="2954655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Chapter 1: </a:t>
            </a:r>
            <a:r>
              <a:rPr lang="en-US" sz="6600" b="1" i="1" dirty="0">
                <a:effectLst/>
                <a:latin typeface="+mn-lt"/>
              </a:rPr>
              <a:t>What’s wrong with contemporary conflict management and what organizations do about it?</a:t>
            </a:r>
            <a:r>
              <a:rPr lang="en-US" sz="5400" b="1" i="1" dirty="0">
                <a:effectLst/>
                <a:latin typeface="Lato"/>
              </a:rPr>
              <a:t/>
            </a:r>
            <a:br>
              <a:rPr lang="en-US" sz="5400" b="1" i="1" dirty="0">
                <a:effectLst/>
                <a:latin typeface="Lato"/>
              </a:rPr>
            </a:br>
            <a:endParaRPr lang="en-AE" sz="5400" i="1" dirty="0"/>
          </a:p>
        </p:txBody>
      </p:sp>
      <p:pic>
        <p:nvPicPr>
          <p:cNvPr id="12" name="Picture 11" descr="A picture containing person, indoor, person, playing&#10;&#10;Description automatically generated">
            <a:extLst>
              <a:ext uri="{FF2B5EF4-FFF2-40B4-BE49-F238E27FC236}">
                <a16:creationId xmlns:a16="http://schemas.microsoft.com/office/drawing/2014/main" id="{6D048FDF-17B2-4A83-A21F-50906E2A63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6"/>
          <a:stretch/>
        </p:blipFill>
        <p:spPr>
          <a:xfrm>
            <a:off x="471753" y="2759075"/>
            <a:ext cx="9220371" cy="8001000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B250537-B3A5-49EA-9BF1-098A72E9651C}"/>
              </a:ext>
            </a:extLst>
          </p:cNvPr>
          <p:cNvSpPr txBox="1">
            <a:spLocks/>
          </p:cNvSpPr>
          <p:nvPr/>
        </p:nvSpPr>
        <p:spPr>
          <a:xfrm>
            <a:off x="10062633" y="3608943"/>
            <a:ext cx="8839200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kern="0" dirty="0"/>
              <a:t>In this Discussion:</a:t>
            </a:r>
            <a:endParaRPr lang="en-AE" sz="2800" kern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0301605" y="4968875"/>
            <a:ext cx="8839200" cy="2492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kern="0" dirty="0">
                <a:solidFill>
                  <a:srgbClr val="000000"/>
                </a:solidFill>
              </a:rPr>
              <a:t>Putting conflict into context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kern="0" dirty="0">
                <a:solidFill>
                  <a:srgbClr val="000000"/>
                </a:solidFill>
              </a:rPr>
              <a:t>What is conflict?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kern="0" dirty="0">
                <a:solidFill>
                  <a:srgbClr val="000000"/>
                </a:solidFill>
              </a:rPr>
              <a:t>Two types of conflict</a:t>
            </a:r>
          </a:p>
        </p:txBody>
      </p:sp>
    </p:spTree>
    <p:extLst>
      <p:ext uri="{BB962C8B-B14F-4D97-AF65-F5344CB8AC3E}">
        <p14:creationId xmlns:p14="http://schemas.microsoft.com/office/powerpoint/2010/main" val="307408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sz="6000" dirty="0">
                <a:latin typeface="+mn-lt"/>
              </a:rPr>
              <a:t>Chapter 1: </a:t>
            </a:r>
            <a:r>
              <a:rPr lang="en-US" sz="6000" b="1" i="1" dirty="0">
                <a:effectLst/>
                <a:latin typeface="+mn-lt"/>
              </a:rPr>
              <a:t>What’s wrong with contemporary conflict management and what organizations do about it?</a:t>
            </a:r>
            <a:r>
              <a:rPr lang="en-US" b="1" i="1" dirty="0">
                <a:effectLst/>
                <a:latin typeface="Lato"/>
              </a:rPr>
              <a:t/>
            </a:r>
            <a:br>
              <a:rPr lang="en-US" b="1" i="1" dirty="0">
                <a:effectLst/>
                <a:latin typeface="Lato"/>
              </a:rPr>
            </a:br>
            <a:endParaRPr lang="en-AE" i="1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7E62CE-900A-4101-95D6-27908AA5D9BF}"/>
              </a:ext>
            </a:extLst>
          </p:cNvPr>
          <p:cNvSpPr txBox="1">
            <a:spLocks/>
          </p:cNvSpPr>
          <p:nvPr/>
        </p:nvSpPr>
        <p:spPr>
          <a:xfrm>
            <a:off x="755650" y="789554"/>
            <a:ext cx="18973800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rtl="0"/>
            <a:r>
              <a:rPr lang="en-US" sz="8800" kern="0" dirty="0">
                <a:latin typeface="+mn-lt"/>
              </a:rPr>
              <a:t>Course Requirements, Expectations</a:t>
            </a:r>
            <a:endParaRPr lang="en-AE" sz="7200" i="1" kern="0" dirty="0"/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3FBE298A-4F00-477E-B736-A2711143B8A6}"/>
              </a:ext>
            </a:extLst>
          </p:cNvPr>
          <p:cNvSpPr txBox="1"/>
          <p:nvPr/>
        </p:nvSpPr>
        <p:spPr>
          <a:xfrm>
            <a:off x="1136650" y="3505898"/>
            <a:ext cx="11584147" cy="57374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885" marR="5080" indent="-845819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5400" spc="125" dirty="0">
                <a:latin typeface="+mj-lt"/>
                <a:cs typeface="Times New Roman"/>
              </a:rPr>
              <a:t>What are your course expectations?</a:t>
            </a:r>
            <a:endParaRPr lang="en-US" sz="5400" spc="130" dirty="0">
              <a:latin typeface="+mj-lt"/>
              <a:cs typeface="Times New Roman"/>
            </a:endParaRPr>
          </a:p>
          <a:p>
            <a:pPr marL="857885" marR="5080" indent="-845819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5400" dirty="0">
                <a:latin typeface="+mj-lt"/>
                <a:cs typeface="Times New Roman"/>
              </a:rPr>
              <a:t>About the Instructor</a:t>
            </a:r>
          </a:p>
          <a:p>
            <a:pPr marL="857885" marR="5080" indent="-845819">
              <a:buFont typeface="Wingdings" panose="05000000000000000000" pitchFamily="2" charset="2"/>
              <a:buChar char="§"/>
            </a:pPr>
            <a:r>
              <a:rPr lang="en-US" sz="5400" dirty="0">
                <a:latin typeface="+mj-lt"/>
                <a:cs typeface="Times New Roman"/>
              </a:rPr>
              <a:t>About the Course: The Syllabus, Textbook, Other Learning Materials, Grading, Course Requirements, Others</a:t>
            </a:r>
          </a:p>
          <a:p>
            <a:pPr marL="857885" marR="5080" indent="-845819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5400" dirty="0">
              <a:latin typeface="+mj-lt"/>
              <a:cs typeface="Times New Roman"/>
            </a:endParaRPr>
          </a:p>
          <a:p>
            <a:pPr marL="857885" marR="5080" indent="-845819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4800" dirty="0">
              <a:latin typeface="+mj-lt"/>
              <a:cs typeface="Times New Roman"/>
            </a:endParaRPr>
          </a:p>
        </p:txBody>
      </p:sp>
      <p:pic>
        <p:nvPicPr>
          <p:cNvPr id="19" name="Picture 18" descr="A person holding his hand up&#10;&#10;Description automatically generated">
            <a:extLst>
              <a:ext uri="{FF2B5EF4-FFF2-40B4-BE49-F238E27FC236}">
                <a16:creationId xmlns:a16="http://schemas.microsoft.com/office/drawing/2014/main" id="{1FD9BBD2-947B-4BE3-B935-8B4DE597D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2050" y="2987675"/>
            <a:ext cx="5663669" cy="763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91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sz="6000" dirty="0">
                <a:latin typeface="+mn-lt"/>
              </a:rPr>
              <a:t>Chapter 1: </a:t>
            </a:r>
            <a:r>
              <a:rPr lang="en-US" sz="6000" b="1" i="1" dirty="0">
                <a:effectLst/>
                <a:latin typeface="+mn-lt"/>
              </a:rPr>
              <a:t>What’s wrong with contemporary conflict management and what organizations do about it?</a:t>
            </a:r>
            <a:r>
              <a:rPr lang="en-US" b="1" i="1" dirty="0">
                <a:effectLst/>
                <a:latin typeface="Lato"/>
              </a:rPr>
              <a:t/>
            </a:r>
            <a:br>
              <a:rPr lang="en-US" b="1" i="1" dirty="0">
                <a:effectLst/>
                <a:latin typeface="Lato"/>
              </a:rPr>
            </a:br>
            <a:endParaRPr lang="en-AE" i="1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F61BCB72-63A3-4F24-AFA8-9152C797A202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CE5AC3A1-86CC-46B4-87DC-44092F10ECFF}"/>
              </a:ext>
            </a:extLst>
          </p:cNvPr>
          <p:cNvSpPr/>
          <p:nvPr/>
        </p:nvSpPr>
        <p:spPr>
          <a:xfrm>
            <a:off x="-6350" y="2142980"/>
            <a:ext cx="20104100" cy="800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F2B9171-7479-4528-9BCD-D22914DBED40}"/>
              </a:ext>
            </a:extLst>
          </p:cNvPr>
          <p:cNvSpPr/>
          <p:nvPr/>
        </p:nvSpPr>
        <p:spPr>
          <a:xfrm>
            <a:off x="13482797" y="4976114"/>
            <a:ext cx="5867400" cy="57029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7E62CE-900A-4101-95D6-27908AA5D9BF}"/>
              </a:ext>
            </a:extLst>
          </p:cNvPr>
          <p:cNvSpPr txBox="1">
            <a:spLocks/>
          </p:cNvSpPr>
          <p:nvPr/>
        </p:nvSpPr>
        <p:spPr>
          <a:xfrm>
            <a:off x="755650" y="789554"/>
            <a:ext cx="18973800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rtl="0"/>
            <a:r>
              <a:rPr lang="en-US" sz="8800" kern="0" dirty="0">
                <a:latin typeface="+mn-lt"/>
              </a:rPr>
              <a:t>Reflection Questions</a:t>
            </a:r>
            <a:endParaRPr lang="en-AE" sz="7200" i="1" kern="0" dirty="0"/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3FBE298A-4F00-477E-B736-A2711143B8A6}"/>
              </a:ext>
            </a:extLst>
          </p:cNvPr>
          <p:cNvSpPr txBox="1"/>
          <p:nvPr/>
        </p:nvSpPr>
        <p:spPr>
          <a:xfrm>
            <a:off x="1708150" y="3418335"/>
            <a:ext cx="8534400" cy="5829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885" marR="5080" indent="-845819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sz="5400" spc="125" dirty="0">
                <a:latin typeface="+mj-lt"/>
                <a:cs typeface="Times New Roman"/>
              </a:rPr>
              <a:t>Have </a:t>
            </a:r>
            <a:r>
              <a:rPr sz="5400" spc="80" dirty="0">
                <a:latin typeface="+mj-lt"/>
                <a:cs typeface="Times New Roman"/>
              </a:rPr>
              <a:t>you </a:t>
            </a:r>
            <a:r>
              <a:rPr sz="5400" spc="135" dirty="0">
                <a:latin typeface="+mj-lt"/>
                <a:cs typeface="Times New Roman"/>
              </a:rPr>
              <a:t>taken </a:t>
            </a:r>
            <a:r>
              <a:rPr sz="5400" spc="10" dirty="0">
                <a:latin typeface="+mj-lt"/>
                <a:cs typeface="Times New Roman"/>
              </a:rPr>
              <a:t>conflict </a:t>
            </a:r>
            <a:r>
              <a:rPr sz="5400" spc="160" dirty="0">
                <a:latin typeface="+mj-lt"/>
                <a:cs typeface="Times New Roman"/>
              </a:rPr>
              <a:t>management,</a:t>
            </a:r>
            <a:r>
              <a:rPr sz="5400" spc="60" dirty="0">
                <a:latin typeface="+mj-lt"/>
                <a:cs typeface="Times New Roman"/>
              </a:rPr>
              <a:t> </a:t>
            </a:r>
            <a:r>
              <a:rPr sz="5400" spc="80" dirty="0">
                <a:latin typeface="+mj-lt"/>
                <a:cs typeface="Times New Roman"/>
              </a:rPr>
              <a:t>negotiation  </a:t>
            </a:r>
            <a:r>
              <a:rPr sz="5400" spc="65" dirty="0">
                <a:latin typeface="+mj-lt"/>
                <a:cs typeface="Times New Roman"/>
              </a:rPr>
              <a:t>or </a:t>
            </a:r>
            <a:r>
              <a:rPr sz="5400" spc="10" dirty="0">
                <a:latin typeface="+mj-lt"/>
                <a:cs typeface="Times New Roman"/>
              </a:rPr>
              <a:t>conflict </a:t>
            </a:r>
            <a:r>
              <a:rPr sz="5400" spc="75" dirty="0">
                <a:latin typeface="+mj-lt"/>
                <a:cs typeface="Times New Roman"/>
              </a:rPr>
              <a:t>resolution </a:t>
            </a:r>
            <a:r>
              <a:rPr sz="5400" spc="170" dirty="0">
                <a:latin typeface="+mj-lt"/>
                <a:cs typeface="Times New Roman"/>
              </a:rPr>
              <a:t>courses</a:t>
            </a:r>
            <a:r>
              <a:rPr sz="5400" spc="155" dirty="0">
                <a:latin typeface="+mj-lt"/>
                <a:cs typeface="Times New Roman"/>
              </a:rPr>
              <a:t> </a:t>
            </a:r>
            <a:r>
              <a:rPr sz="5400" spc="130" dirty="0">
                <a:latin typeface="+mj-lt"/>
                <a:cs typeface="Times New Roman"/>
              </a:rPr>
              <a:t>before?</a:t>
            </a:r>
            <a:endParaRPr lang="en-US" sz="5400" spc="130" dirty="0">
              <a:latin typeface="+mj-lt"/>
              <a:cs typeface="Times New Roman"/>
            </a:endParaRPr>
          </a:p>
          <a:p>
            <a:pPr marL="857885" marR="5080" indent="-845819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5400" dirty="0">
                <a:latin typeface="+mj-lt"/>
                <a:cs typeface="Times New Roman"/>
              </a:rPr>
              <a:t>What is your experience with conflict  management?</a:t>
            </a:r>
          </a:p>
        </p:txBody>
      </p:sp>
    </p:spTree>
    <p:extLst>
      <p:ext uri="{BB962C8B-B14F-4D97-AF65-F5344CB8AC3E}">
        <p14:creationId xmlns:p14="http://schemas.microsoft.com/office/powerpoint/2010/main" val="286433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sz="6000" dirty="0">
                <a:latin typeface="+mn-lt"/>
              </a:rPr>
              <a:t>Chapter 1: </a:t>
            </a:r>
            <a:r>
              <a:rPr lang="en-US" sz="6000" b="1" i="1" dirty="0">
                <a:effectLst/>
                <a:latin typeface="+mn-lt"/>
              </a:rPr>
              <a:t>What’s wrong with contemporary conflict management and what organizations do about it?</a:t>
            </a:r>
            <a:r>
              <a:rPr lang="en-US" b="1" i="1" dirty="0">
                <a:effectLst/>
                <a:latin typeface="Lato"/>
              </a:rPr>
              <a:t/>
            </a:r>
            <a:br>
              <a:rPr lang="en-US" b="1" i="1" dirty="0">
                <a:effectLst/>
                <a:latin typeface="Lato"/>
              </a:rPr>
            </a:br>
            <a:endParaRPr lang="en-AE" i="1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92F232A7-C81C-4B23-B2A6-7156F964DE8E}"/>
              </a:ext>
            </a:extLst>
          </p:cNvPr>
          <p:cNvSpPr/>
          <p:nvPr/>
        </p:nvSpPr>
        <p:spPr>
          <a:xfrm>
            <a:off x="6394450" y="2378075"/>
            <a:ext cx="7241339" cy="5867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619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4BA2C77-CC3F-4F52-9366-B14C298F2461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1822450" y="8397875"/>
            <a:ext cx="16611600" cy="18601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13335" rIns="0" bIns="0" rtlCol="0">
            <a:spAutoFit/>
          </a:bodyPr>
          <a:lstStyle/>
          <a:p>
            <a:pPr marL="18415" marR="5080" indent="1270" algn="ctr">
              <a:lnSpc>
                <a:spcPct val="100000"/>
              </a:lnSpc>
              <a:spcBef>
                <a:spcPts val="105"/>
              </a:spcBef>
            </a:pPr>
            <a:r>
              <a:rPr sz="4000" spc="114" dirty="0">
                <a:latin typeface="+mj-lt"/>
              </a:rPr>
              <a:t>“By </a:t>
            </a:r>
            <a:r>
              <a:rPr sz="4000" spc="165" dirty="0">
                <a:latin typeface="+mj-lt"/>
              </a:rPr>
              <a:t>necessity, </a:t>
            </a:r>
            <a:r>
              <a:rPr sz="4000" spc="190" dirty="0">
                <a:latin typeface="+mj-lt"/>
              </a:rPr>
              <a:t>leaders </a:t>
            </a:r>
            <a:r>
              <a:rPr sz="4000" spc="225" dirty="0">
                <a:latin typeface="+mj-lt"/>
              </a:rPr>
              <a:t>must </a:t>
            </a:r>
            <a:r>
              <a:rPr sz="4000" spc="220" dirty="0">
                <a:latin typeface="+mj-lt"/>
              </a:rPr>
              <a:t>be </a:t>
            </a:r>
            <a:r>
              <a:rPr sz="4000" spc="190" dirty="0">
                <a:latin typeface="+mj-lt"/>
              </a:rPr>
              <a:t>many </a:t>
            </a:r>
            <a:r>
              <a:rPr sz="4000" spc="175" dirty="0">
                <a:latin typeface="+mj-lt"/>
              </a:rPr>
              <a:t>things: </a:t>
            </a:r>
            <a:r>
              <a:rPr sz="4000" spc="180" dirty="0">
                <a:latin typeface="+mj-lt"/>
              </a:rPr>
              <a:t>strategists, </a:t>
            </a:r>
            <a:r>
              <a:rPr sz="4000" spc="140" dirty="0">
                <a:latin typeface="+mj-lt"/>
              </a:rPr>
              <a:t>warriors,  </a:t>
            </a:r>
            <a:r>
              <a:rPr sz="4000" spc="160" dirty="0">
                <a:latin typeface="+mj-lt"/>
              </a:rPr>
              <a:t>moralists,</a:t>
            </a:r>
            <a:r>
              <a:rPr sz="4000" spc="15" dirty="0">
                <a:latin typeface="+mj-lt"/>
              </a:rPr>
              <a:t> </a:t>
            </a:r>
            <a:r>
              <a:rPr sz="4000" spc="200" dirty="0">
                <a:latin typeface="+mj-lt"/>
              </a:rPr>
              <a:t>peacemakers,</a:t>
            </a:r>
            <a:r>
              <a:rPr sz="4000" dirty="0">
                <a:latin typeface="+mj-lt"/>
              </a:rPr>
              <a:t> </a:t>
            </a:r>
            <a:r>
              <a:rPr sz="4000" spc="180" dirty="0">
                <a:latin typeface="+mj-lt"/>
              </a:rPr>
              <a:t>artisans,</a:t>
            </a:r>
            <a:r>
              <a:rPr sz="4000" dirty="0">
                <a:latin typeface="+mj-lt"/>
              </a:rPr>
              <a:t> </a:t>
            </a:r>
            <a:r>
              <a:rPr sz="4000" spc="170" dirty="0">
                <a:latin typeface="+mj-lt"/>
              </a:rPr>
              <a:t>technicians,</a:t>
            </a:r>
            <a:r>
              <a:rPr sz="4000" spc="20" dirty="0">
                <a:latin typeface="+mj-lt"/>
              </a:rPr>
              <a:t> </a:t>
            </a:r>
            <a:r>
              <a:rPr sz="4000" spc="204" dirty="0">
                <a:latin typeface="+mj-lt"/>
              </a:rPr>
              <a:t>managers,</a:t>
            </a:r>
            <a:r>
              <a:rPr sz="4000" spc="20" dirty="0">
                <a:latin typeface="+mj-lt"/>
              </a:rPr>
              <a:t> </a:t>
            </a:r>
            <a:r>
              <a:rPr sz="4000" spc="215" dirty="0">
                <a:latin typeface="+mj-lt"/>
              </a:rPr>
              <a:t>and</a:t>
            </a:r>
            <a:r>
              <a:rPr sz="4000" spc="55" dirty="0">
                <a:latin typeface="+mj-lt"/>
              </a:rPr>
              <a:t> </a:t>
            </a:r>
            <a:r>
              <a:rPr sz="4000" spc="155" dirty="0">
                <a:latin typeface="+mj-lt"/>
              </a:rPr>
              <a:t>more.”</a:t>
            </a:r>
            <a:r>
              <a:rPr lang="en-US" sz="4000" spc="155" dirty="0">
                <a:latin typeface="+mj-lt"/>
              </a:rPr>
              <a:t> </a:t>
            </a:r>
          </a:p>
          <a:p>
            <a:pPr marL="18415" marR="5080" indent="1270" algn="ctr">
              <a:lnSpc>
                <a:spcPct val="100000"/>
              </a:lnSpc>
              <a:spcBef>
                <a:spcPts val="105"/>
              </a:spcBef>
            </a:pPr>
            <a:r>
              <a:rPr lang="en-US" sz="4000" spc="155" dirty="0">
                <a:latin typeface="+mj-lt"/>
              </a:rPr>
              <a:t>– </a:t>
            </a:r>
            <a:r>
              <a:rPr lang="en-US" sz="4000" i="1" spc="155" dirty="0">
                <a:latin typeface="+mj-lt"/>
              </a:rPr>
              <a:t>A</a:t>
            </a:r>
            <a:r>
              <a:rPr sz="4000" i="1" spc="15" dirty="0">
                <a:latin typeface="+mj-lt"/>
              </a:rPr>
              <a:t>dler </a:t>
            </a:r>
            <a:r>
              <a:rPr sz="4000" i="1" spc="114" dirty="0">
                <a:latin typeface="+mj-lt"/>
              </a:rPr>
              <a:t>and </a:t>
            </a:r>
            <a:r>
              <a:rPr sz="4000" i="1" spc="75" dirty="0">
                <a:latin typeface="+mj-lt"/>
              </a:rPr>
              <a:t>Fisher</a:t>
            </a:r>
            <a:r>
              <a:rPr sz="4000" i="1" spc="-20" dirty="0">
                <a:latin typeface="+mj-lt"/>
              </a:rPr>
              <a:t> </a:t>
            </a:r>
            <a:r>
              <a:rPr sz="4000" i="1" spc="55" dirty="0">
                <a:latin typeface="+mj-lt"/>
              </a:rPr>
              <a:t>(2007)</a:t>
            </a:r>
            <a:endParaRPr sz="2400" i="1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501457" y="1035141"/>
            <a:ext cx="176882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6000" spc="114" dirty="0">
                <a:solidFill>
                  <a:schemeClr val="bg1"/>
                </a:solidFill>
                <a:latin typeface="+mj-lt"/>
                <a:cs typeface="Times New Roman"/>
              </a:rPr>
              <a:t>Why</a:t>
            </a:r>
            <a:r>
              <a:rPr lang="en-US" sz="6000" spc="25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en-US" sz="6000" spc="220" dirty="0">
                <a:solidFill>
                  <a:schemeClr val="bg1"/>
                </a:solidFill>
                <a:latin typeface="+mj-lt"/>
                <a:cs typeface="Times New Roman"/>
              </a:rPr>
              <a:t>do</a:t>
            </a:r>
            <a:r>
              <a:rPr lang="en-US" sz="6000" spc="60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en-US" sz="6000" spc="170" dirty="0">
                <a:solidFill>
                  <a:schemeClr val="bg1"/>
                </a:solidFill>
                <a:latin typeface="+mj-lt"/>
                <a:cs typeface="Times New Roman"/>
              </a:rPr>
              <a:t>you</a:t>
            </a:r>
            <a:r>
              <a:rPr lang="en-US" sz="6000" spc="80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en-US" sz="6000" spc="135" dirty="0">
                <a:solidFill>
                  <a:schemeClr val="bg1"/>
                </a:solidFill>
                <a:latin typeface="+mj-lt"/>
                <a:cs typeface="Times New Roman"/>
              </a:rPr>
              <a:t>think</a:t>
            </a:r>
            <a:r>
              <a:rPr lang="en-US" sz="6000" spc="-55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en-US" sz="6000" spc="110" dirty="0">
                <a:solidFill>
                  <a:schemeClr val="bg1"/>
                </a:solidFill>
                <a:latin typeface="+mj-lt"/>
                <a:cs typeface="Times New Roman"/>
              </a:rPr>
              <a:t>Adler</a:t>
            </a:r>
            <a:r>
              <a:rPr lang="en-US" sz="6000" spc="40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en-US" sz="6000" spc="215" dirty="0">
                <a:solidFill>
                  <a:schemeClr val="bg1"/>
                </a:solidFill>
                <a:latin typeface="+mj-lt"/>
                <a:cs typeface="Times New Roman"/>
              </a:rPr>
              <a:t>and</a:t>
            </a:r>
            <a:r>
              <a:rPr lang="en-US" sz="6000" spc="60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en-US" sz="6000" spc="165" dirty="0">
                <a:solidFill>
                  <a:schemeClr val="bg1"/>
                </a:solidFill>
                <a:latin typeface="+mj-lt"/>
                <a:cs typeface="Times New Roman"/>
              </a:rPr>
              <a:t>Fisher</a:t>
            </a:r>
            <a:r>
              <a:rPr lang="en-US" sz="6000" spc="40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en-US" sz="6000" spc="220" dirty="0">
                <a:solidFill>
                  <a:schemeClr val="bg1"/>
                </a:solidFill>
                <a:latin typeface="+mj-lt"/>
                <a:cs typeface="Times New Roman"/>
              </a:rPr>
              <a:t>say</a:t>
            </a:r>
            <a:r>
              <a:rPr lang="en-US" sz="6000" spc="45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en-US" sz="6000" spc="200" dirty="0">
                <a:solidFill>
                  <a:schemeClr val="bg1"/>
                </a:solidFill>
                <a:latin typeface="+mj-lt"/>
                <a:cs typeface="Times New Roman"/>
              </a:rPr>
              <a:t>this?</a:t>
            </a:r>
            <a:r>
              <a:rPr lang="en-US" sz="6000" spc="25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en-US" sz="6000" spc="114" dirty="0">
                <a:solidFill>
                  <a:schemeClr val="bg1"/>
                </a:solidFill>
                <a:latin typeface="+mj-lt"/>
                <a:cs typeface="Times New Roman"/>
              </a:rPr>
              <a:t>Explain.</a:t>
            </a:r>
            <a:endParaRPr lang="en-US" sz="6000" dirty="0">
              <a:solidFill>
                <a:schemeClr val="bg1"/>
              </a:solidFill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82905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sz="6000" dirty="0">
                <a:latin typeface="+mn-lt"/>
              </a:rPr>
              <a:t>Chapter 1: </a:t>
            </a:r>
            <a:r>
              <a:rPr lang="en-US" sz="6000" b="1" i="1" dirty="0">
                <a:effectLst/>
                <a:latin typeface="+mn-lt"/>
              </a:rPr>
              <a:t>What’s wrong with contemporary conflict management and what organizations do about it?</a:t>
            </a:r>
            <a:r>
              <a:rPr lang="en-US" b="1" i="1" dirty="0">
                <a:effectLst/>
                <a:latin typeface="Lato"/>
              </a:rPr>
              <a:t/>
            </a:r>
            <a:br>
              <a:rPr lang="en-US" b="1" i="1" dirty="0">
                <a:effectLst/>
                <a:latin typeface="Lato"/>
              </a:rPr>
            </a:br>
            <a:endParaRPr lang="en-AE" i="1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4BA2C77-CC3F-4F52-9366-B14C298F2461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1746249" y="8812685"/>
            <a:ext cx="16611600" cy="844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13335" rIns="0" bIns="0" rtlCol="0">
            <a:spAutoFit/>
          </a:bodyPr>
          <a:lstStyle/>
          <a:p>
            <a:pPr marL="18415" marR="5080" indent="1270" algn="ctr">
              <a:lnSpc>
                <a:spcPct val="100000"/>
              </a:lnSpc>
              <a:spcBef>
                <a:spcPts val="105"/>
              </a:spcBef>
            </a:pPr>
            <a:r>
              <a:rPr lang="en-US" sz="5400" dirty="0">
                <a:hlinkClick r:id="rId3"/>
              </a:rPr>
              <a:t>https://www.youtube.com/watch?v=qZhheu2h5uI</a:t>
            </a:r>
            <a:r>
              <a:rPr lang="en-US" sz="5400" i="1" dirty="0"/>
              <a:t> </a:t>
            </a:r>
            <a:endParaRPr sz="54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0"/>
            <a:ext cx="17688243" cy="1951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6000" spc="114" dirty="0">
                <a:solidFill>
                  <a:schemeClr val="bg1"/>
                </a:solidFill>
                <a:latin typeface="+mj-lt"/>
                <a:cs typeface="Times New Roman"/>
              </a:rPr>
              <a:t>Featured Video: </a:t>
            </a: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6000" i="1" spc="114" dirty="0">
                <a:solidFill>
                  <a:schemeClr val="bg1"/>
                </a:solidFill>
                <a:latin typeface="+mj-lt"/>
                <a:cs typeface="Times New Roman"/>
              </a:rPr>
              <a:t>What are Conflict and Conflict Management?</a:t>
            </a:r>
            <a:r>
              <a:rPr lang="en-US" sz="6000" i="1" spc="220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endParaRPr lang="en-US" sz="6000" i="1" dirty="0">
              <a:solidFill>
                <a:schemeClr val="bg1"/>
              </a:solidFill>
              <a:latin typeface="+mj-lt"/>
              <a:cs typeface="Times New Roman"/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A22EB0D-74AC-449B-B5E3-1E0CE0B9AF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2" r="16804"/>
          <a:stretch/>
        </p:blipFill>
        <p:spPr>
          <a:xfrm>
            <a:off x="6699250" y="2496665"/>
            <a:ext cx="7010400" cy="531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72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sz="6000" dirty="0">
                <a:latin typeface="+mn-lt"/>
              </a:rPr>
              <a:t>Chapter 1: </a:t>
            </a:r>
            <a:r>
              <a:rPr lang="en-US" sz="6000" b="1" i="1" dirty="0">
                <a:effectLst/>
                <a:latin typeface="+mn-lt"/>
              </a:rPr>
              <a:t>What’s wrong with contemporary conflict management and what organizations do about it?</a:t>
            </a:r>
            <a:r>
              <a:rPr lang="en-US" b="1" i="1" dirty="0">
                <a:effectLst/>
                <a:latin typeface="Lato"/>
              </a:rPr>
              <a:t/>
            </a:r>
            <a:br>
              <a:rPr lang="en-US" b="1" i="1" dirty="0">
                <a:effectLst/>
                <a:latin typeface="Lato"/>
              </a:rPr>
            </a:br>
            <a:endParaRPr lang="en-AE" i="1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4BA2C77-CC3F-4F52-9366-B14C298F2461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12947650" y="7923015"/>
            <a:ext cx="6629400" cy="3827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13335" rIns="0" bIns="0" rtlCol="0">
            <a:spAutoFit/>
          </a:bodyPr>
          <a:lstStyle/>
          <a:p>
            <a:pPr marL="18415" marR="5080" indent="127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hlinkClick r:id="rId3"/>
              </a:rPr>
              <a:t>https://www.youtube.com/watch?v=qZhheu2h5uI</a:t>
            </a:r>
            <a:r>
              <a:rPr lang="en-US" sz="2400" i="1" dirty="0"/>
              <a:t> </a:t>
            </a:r>
            <a:endParaRPr sz="24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Let’s Talk about the Video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A22EB0D-74AC-449B-B5E3-1E0CE0B9AF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2" r="16804"/>
          <a:stretch/>
        </p:blipFill>
        <p:spPr>
          <a:xfrm>
            <a:off x="13113476" y="2997689"/>
            <a:ext cx="6082573" cy="46106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1060450" y="3023276"/>
            <a:ext cx="9987122" cy="6765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5400" spc="114" dirty="0">
                <a:latin typeface="+mj-lt"/>
                <a:cs typeface="Times New Roman"/>
              </a:rPr>
              <a:t>What are the essential ideas being promoted in the video?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5400" spc="114" dirty="0">
                <a:latin typeface="+mj-lt"/>
                <a:cs typeface="Times New Roman"/>
              </a:rPr>
              <a:t>Why do conflict and conflict management remain to be the major discussion points in the workplace?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5400" spc="114" dirty="0">
                <a:latin typeface="+mj-lt"/>
                <a:cs typeface="Times New Roman"/>
              </a:rPr>
              <a:t>How can this video help you as a professional?</a:t>
            </a:r>
          </a:p>
        </p:txBody>
      </p:sp>
    </p:spTree>
    <p:extLst>
      <p:ext uri="{BB962C8B-B14F-4D97-AF65-F5344CB8AC3E}">
        <p14:creationId xmlns:p14="http://schemas.microsoft.com/office/powerpoint/2010/main" val="387660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person&#10;&#10;Description automatically generated">
            <a:extLst>
              <a:ext uri="{FF2B5EF4-FFF2-40B4-BE49-F238E27FC236}">
                <a16:creationId xmlns:a16="http://schemas.microsoft.com/office/drawing/2014/main" id="{C49368F0-5F7B-44E7-A3C6-580A24C18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53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449" y="3825875"/>
            <a:ext cx="11028279" cy="55799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Conflict as a Concept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336549" y="2911475"/>
            <a:ext cx="8572501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000000"/>
                </a:solidFill>
                <a:effectLst/>
                <a:latin typeface="NotoSerif"/>
              </a:rPr>
              <a:t>Conflict occurs when one person (or a group) perceives that another person (or a group) is preventing him or her achieving his or her needs or is blocking him or her from expressing his or her values and beliefs in a way that he or she thinks is reasonable.</a:t>
            </a:r>
          </a:p>
        </p:txBody>
      </p:sp>
    </p:spTree>
    <p:extLst>
      <p:ext uri="{BB962C8B-B14F-4D97-AF65-F5344CB8AC3E}">
        <p14:creationId xmlns:p14="http://schemas.microsoft.com/office/powerpoint/2010/main" val="2134143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Conflict as a Concept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336550" y="2911475"/>
            <a:ext cx="75438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3B3835"/>
                </a:solidFill>
                <a:effectLst/>
              </a:rPr>
              <a:t>An expressed struggle between at least two interdependent parties, who perceive that incompatible goals, scarce resources, or interference from others are preventing them from achieving their goals.</a:t>
            </a:r>
            <a:endParaRPr lang="en-US" sz="4800" spc="114" dirty="0">
              <a:cs typeface="Times New Roman"/>
            </a:endParaRPr>
          </a:p>
        </p:txBody>
      </p:sp>
      <p:pic>
        <p:nvPicPr>
          <p:cNvPr id="11" name="Picture 10" descr="A person in a suit and tie&#10;&#10;Description automatically generated">
            <a:extLst>
              <a:ext uri="{FF2B5EF4-FFF2-40B4-BE49-F238E27FC236}">
                <a16:creationId xmlns:a16="http://schemas.microsoft.com/office/drawing/2014/main" id="{FC84C2DE-9909-49E7-9800-D772DD04D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850" y="3216275"/>
            <a:ext cx="109347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19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Why is Conflict still Happening?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7994650" y="3478881"/>
            <a:ext cx="10706100" cy="6027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000000"/>
                </a:solidFill>
                <a:effectLst/>
                <a:latin typeface="NotoSerif"/>
              </a:rPr>
              <a:t>Conflict is a complex subject.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000000"/>
                </a:solidFill>
                <a:effectLst/>
                <a:latin typeface="NotoSerif"/>
              </a:rPr>
              <a:t>The best response is to promote dialogue between the disputing parties.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000000"/>
                </a:solidFill>
                <a:effectLst/>
                <a:latin typeface="NotoSerif"/>
              </a:rPr>
              <a:t>Many organizations still turn to formal processes for managing conflict in the belief that these will spit out two happy people and a lasting resolution.</a:t>
            </a:r>
            <a:endParaRPr lang="en-US" sz="4800" spc="114" dirty="0">
              <a:cs typeface="Times New Roman"/>
            </a:endParaRPr>
          </a:p>
        </p:txBody>
      </p:sp>
      <p:pic>
        <p:nvPicPr>
          <p:cNvPr id="4" name="Picture 3" descr="A person walking in the snow&#10;&#10;Description automatically generated">
            <a:extLst>
              <a:ext uri="{FF2B5EF4-FFF2-40B4-BE49-F238E27FC236}">
                <a16:creationId xmlns:a16="http://schemas.microsoft.com/office/drawing/2014/main" id="{44B90281-3188-46E8-88BE-90E950B2F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50" y="3368675"/>
            <a:ext cx="5262723" cy="574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6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75A3ADA0-1BB9-47EA-BD1D-621255DD5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40" y="6910"/>
            <a:ext cx="20118472" cy="1102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63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Discussion of Selected Reading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9213850" y="4711705"/>
            <a:ext cx="10058400" cy="4857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spc="114" dirty="0">
                <a:latin typeface="+mj-lt"/>
                <a:cs typeface="Times New Roman"/>
              </a:rPr>
              <a:t>Critically discuss the salient features of the reading. How does it contribute to your day to day interaction at work?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spc="114" dirty="0">
                <a:latin typeface="+mj-lt"/>
                <a:cs typeface="Times New Roman"/>
              </a:rPr>
              <a:t>Critique the journal article. What are its limitations?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endParaRPr lang="en-US" sz="4400" spc="114" dirty="0">
              <a:latin typeface="+mj-lt"/>
              <a:cs typeface="Times New Roman"/>
            </a:endParaRPr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64A21B32-2E33-4FD2-A952-C348C614E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59275"/>
            <a:ext cx="8323298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25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On Conflict Management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831850" y="2911475"/>
            <a:ext cx="14554200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8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Conflict management </a:t>
            </a: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is about helping people to modify or ‘reframe’ their perceptions of themselves and of the other person</a:t>
            </a:r>
            <a:r>
              <a:rPr lang="en-US" sz="48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. For example: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They did it on purpose’ becomes ‘It’s impacted negatively on me, but I don’t really know what their intentions were.’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They are wrong’ becomes ‘Neither of us is entirely wrong nor entirely right.’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They are a bully’ becomes ‘They have hurt me, and I need them to stop.’</a:t>
            </a:r>
          </a:p>
        </p:txBody>
      </p:sp>
      <p:pic>
        <p:nvPicPr>
          <p:cNvPr id="4" name="Picture 3" descr="A picture containing sign&#10;&#10;Description automatically generated">
            <a:extLst>
              <a:ext uri="{FF2B5EF4-FFF2-40B4-BE49-F238E27FC236}">
                <a16:creationId xmlns:a16="http://schemas.microsoft.com/office/drawing/2014/main" id="{CAEA47FC-FEC7-4528-9CCE-36998BA08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8450" y="4816475"/>
            <a:ext cx="42672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20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473075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Kinds of Conflict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8756650" y="4777512"/>
            <a:ext cx="107779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dirty="0">
                <a:solidFill>
                  <a:srgbClr val="000000"/>
                </a:solidFill>
                <a:effectLst/>
                <a:latin typeface="+mj-lt"/>
              </a:rPr>
              <a:t>Internal: Conflict with one’s self </a:t>
            </a:r>
            <a:r>
              <a:rPr lang="en-US" sz="5400" b="0" i="0" dirty="0">
                <a:solidFill>
                  <a:srgbClr val="000000"/>
                </a:solidFill>
                <a:effectLst/>
                <a:latin typeface="NotoSerif"/>
              </a:rPr>
              <a:t> </a:t>
            </a:r>
            <a:r>
              <a:rPr lang="en-US" sz="5400" b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endParaRPr lang="en-US" sz="5400" dirty="0">
              <a:solidFill>
                <a:srgbClr val="000000"/>
              </a:solidFill>
              <a:latin typeface="+mj-lt"/>
            </a:endParaRP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dirty="0">
                <a:solidFill>
                  <a:srgbClr val="000000"/>
                </a:solidFill>
                <a:effectLst/>
                <a:latin typeface="+mj-lt"/>
              </a:rPr>
              <a:t>External: C</a:t>
            </a:r>
            <a:r>
              <a:rPr lang="en-US" sz="5400" b="0" i="0" dirty="0">
                <a:solidFill>
                  <a:srgbClr val="000000"/>
                </a:solidFill>
                <a:effectLst/>
                <a:latin typeface="NotoSerif"/>
              </a:rPr>
              <a:t>onflict with others</a:t>
            </a:r>
            <a:r>
              <a:rPr lang="en-US" sz="5400" b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endParaRPr lang="en-US" sz="5400" b="0" u="none" strike="noStrike" dirty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5" name="Picture 4" descr="A person in a suit and tie&#10;&#10;Description automatically generated">
            <a:extLst>
              <a:ext uri="{FF2B5EF4-FFF2-40B4-BE49-F238E27FC236}">
                <a16:creationId xmlns:a16="http://schemas.microsoft.com/office/drawing/2014/main" id="{0EE76FA0-F903-4A90-9D0C-A3DAD343F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850" y="2407789"/>
            <a:ext cx="5779389" cy="726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496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0"/>
            <a:ext cx="176882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The Outward symptoms of a </a:t>
            </a: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Difficult Internal Conflict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1207928" y="3597275"/>
            <a:ext cx="105156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Not sleeping properly (insomnia)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Inability to ‘switch off’ or relax.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Feeling tired all of the time (often because of the lack of sleep and inability to relax).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Struggling to concentrate on tasks and during conversations.</a:t>
            </a:r>
          </a:p>
        </p:txBody>
      </p:sp>
    </p:spTree>
    <p:extLst>
      <p:ext uri="{BB962C8B-B14F-4D97-AF65-F5344CB8AC3E}">
        <p14:creationId xmlns:p14="http://schemas.microsoft.com/office/powerpoint/2010/main" val="259400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670050" y="0"/>
            <a:ext cx="176882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The Outward symptoms of a </a:t>
            </a: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Difficult Internal Conflict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6474142" y="3673475"/>
            <a:ext cx="1287780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Irritability or mood swings.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Physiological symptoms may include irritable bowel syndrome (IBS), eczema, weight gain/loss, increased propensity to pick up cold and flu bugs, feeling run down, backache and painful shoulders or necks, etc.</a:t>
            </a:r>
          </a:p>
        </p:txBody>
      </p:sp>
      <p:pic>
        <p:nvPicPr>
          <p:cNvPr id="5" name="Picture 4" descr="A group of people standing around a table&#10;&#10;Description automatically generated">
            <a:extLst>
              <a:ext uri="{FF2B5EF4-FFF2-40B4-BE49-F238E27FC236}">
                <a16:creationId xmlns:a16="http://schemas.microsoft.com/office/drawing/2014/main" id="{E7ABAA81-0B01-46A8-8CE0-6BC7F4809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1" y="1350919"/>
            <a:ext cx="5277780" cy="361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32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513259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On External Conflict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5629835" y="4587875"/>
            <a:ext cx="138684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dirty="0">
                <a:solidFill>
                  <a:srgbClr val="000000"/>
                </a:solidFill>
                <a:effectLst/>
                <a:latin typeface="NotoSerif"/>
              </a:rPr>
              <a:t>Differences with a colleague, a co-worker, a boss or a customer. 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dirty="0">
                <a:solidFill>
                  <a:srgbClr val="000000"/>
                </a:solidFill>
                <a:effectLst/>
                <a:latin typeface="NotoSerif"/>
              </a:rPr>
              <a:t>Occurs when an individual (or a group of individuals), believe that another individual (or a group of individuals) is preventing him or her from achieving his or her needs or goals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7214C4F3-14F0-41F6-99AC-3528D57E3A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48" r="59890" b="4579"/>
          <a:stretch/>
        </p:blipFill>
        <p:spPr>
          <a:xfrm>
            <a:off x="605865" y="549275"/>
            <a:ext cx="454505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206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513259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On External Conflict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1974850" y="3521075"/>
            <a:ext cx="108966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dirty="0">
                <a:solidFill>
                  <a:srgbClr val="000000"/>
                </a:solidFill>
                <a:effectLst/>
                <a:latin typeface="NotoSerif"/>
              </a:rPr>
              <a:t>Preventing access to the resources he or she requires to achieve his or her needs or goals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dirty="0">
                <a:solidFill>
                  <a:srgbClr val="000000"/>
                </a:solidFill>
                <a:effectLst/>
                <a:latin typeface="NotoSerif"/>
              </a:rPr>
              <a:t>Preventing him or her from expressing his or her values or beliefs in a way which he or she considers to be reasonable.</a:t>
            </a:r>
            <a:endParaRPr lang="en-US" sz="5400" b="0" i="0" u="none" strike="noStrike" dirty="0">
              <a:solidFill>
                <a:srgbClr val="000000"/>
              </a:solidFill>
              <a:effectLst/>
              <a:latin typeface="NotoSerif"/>
            </a:endParaRP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7214C4F3-14F0-41F6-99AC-3528D57E3A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48" r="59890" b="4579"/>
          <a:stretch/>
        </p:blipFill>
        <p:spPr>
          <a:xfrm>
            <a:off x="15091853" y="320675"/>
            <a:ext cx="454505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75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731703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Resolution Reflection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984250" y="3063875"/>
            <a:ext cx="18292921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5400" b="0" i="1" u="none" strike="noStrike" dirty="0">
                <a:solidFill>
                  <a:srgbClr val="000000"/>
                </a:solidFill>
                <a:effectLst/>
                <a:latin typeface="+mj-lt"/>
              </a:rPr>
              <a:t>Reflect on an internal conflict that you have experienced:</a:t>
            </a:r>
          </a:p>
          <a:p>
            <a:pPr algn="l"/>
            <a:endParaRPr lang="en-US" sz="6000" b="0" i="1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+mj-lt"/>
              </a:rPr>
              <a:t>What impact did it have on you?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+mj-lt"/>
              </a:rPr>
              <a:t>How did you resolve it?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+mj-lt"/>
              </a:rPr>
              <a:t>What did you learn from it?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FB16DB-FA49-4D2C-9146-497D02EB7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250" y="5327561"/>
            <a:ext cx="4976813" cy="415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24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looking at each other&#10;&#10;Description automatically generated">
            <a:extLst>
              <a:ext uri="{FF2B5EF4-FFF2-40B4-BE49-F238E27FC236}">
                <a16:creationId xmlns:a16="http://schemas.microsoft.com/office/drawing/2014/main" id="{CB3764A9-3BDB-4B92-91D5-A6A1531D0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" y="3978275"/>
            <a:ext cx="7001244" cy="46483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Understanding Conflict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7994650" y="2301875"/>
            <a:ext cx="11963400" cy="8256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dirty="0"/>
              <a:t>It is part of everyday phenomenon in each organization.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dirty="0"/>
              <a:t>It is impossible to avoid, but it is possible to manage them in a way that we recognize the conflict symptoms in time.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dirty="0"/>
              <a:t>It is necessary to continuously track the organizational signals, which point to their existence.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dirty="0"/>
              <a:t>Problems mostly occur in those organizations where the business results directly depend on collaboration, teamwork and creativity, among others.</a:t>
            </a:r>
            <a:endParaRPr lang="en-US" sz="4400" spc="114" dirty="0"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9513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F95E88D5-D2D2-4549-906D-32D40855421A}"/>
              </a:ext>
            </a:extLst>
          </p:cNvPr>
          <p:cNvSpPr/>
          <p:nvPr/>
        </p:nvSpPr>
        <p:spPr>
          <a:xfrm>
            <a:off x="11110835" y="5121275"/>
            <a:ext cx="8993265" cy="44600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Understanding Conflict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374650" y="2314580"/>
            <a:ext cx="12496800" cy="7504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dirty="0"/>
              <a:t>Disagreement occurs when goals, interests or values of various individuals or groups are incompatible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dirty="0"/>
              <a:t>Demotivation, reduction of work performance efficiency, reduced communication among employees 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dirty="0"/>
              <a:t>Conflict itself does not have to be negative; the majority of conflicts can in fact be an excellent ground for accomplishment of better business results</a:t>
            </a:r>
          </a:p>
        </p:txBody>
      </p:sp>
    </p:spTree>
    <p:extLst>
      <p:ext uri="{BB962C8B-B14F-4D97-AF65-F5344CB8AC3E}">
        <p14:creationId xmlns:p14="http://schemas.microsoft.com/office/powerpoint/2010/main" val="3303935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Understanding Conflict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7918450" y="3292475"/>
            <a:ext cx="11887200" cy="5922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5400" dirty="0"/>
              <a:t>Adequate conflict management can lead to series of positive effects like stimulation of creativity and innovation within the company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5400" dirty="0"/>
              <a:t>Enables us constant new learning, new knowledge and a potential growth and development of organization</a:t>
            </a:r>
            <a:endParaRPr lang="en-US" sz="5400" spc="114" dirty="0">
              <a:latin typeface="+mj-lt"/>
              <a:cs typeface="Times New Roman"/>
            </a:endParaRP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CBB60B19-6489-4F40-8399-00ACB165CF9D}"/>
              </a:ext>
            </a:extLst>
          </p:cNvPr>
          <p:cNvSpPr/>
          <p:nvPr/>
        </p:nvSpPr>
        <p:spPr>
          <a:xfrm>
            <a:off x="527050" y="4157259"/>
            <a:ext cx="6477000" cy="5032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19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/>
            <a:r>
              <a:rPr lang="en-US" sz="6600" kern="0" dirty="0"/>
              <a:t>Scenario: Putting Conflict into Context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174750" y="2543969"/>
            <a:ext cx="17754600" cy="6771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0" i="0" dirty="0">
                <a:solidFill>
                  <a:srgbClr val="000000"/>
                </a:solidFill>
                <a:effectLst/>
                <a:latin typeface="NotoSerif"/>
              </a:rPr>
              <a:t>Sarah and Mike were in a long running dispute following a comment that Mike overheard Sarah making one day on the phone. She accepted that she described him as ‘disorganized and unprofessional’ but she maintains that it was said as a joke. Mike didn’t see the funny side and refused to speak to Sarah for six months. One Tuesday, Mike got cross with Sarah about a relatively minor issue. He allegedly shouted at her and was verbally abusive. Sarah put in a grievance against Mike. The issue was investigated over a period of six weeks and a panel was convened to reach a determination. The outcome was that there was no case to answer. Sarah felt that no one believed her and that she wasn’t trusted – she left the business shortly after. Mike felt let down by the whole process and he became reclusive and quiet. He didn’t bother applying for a promotion, believing that this was a stain against his name.</a:t>
            </a:r>
            <a:endParaRPr lang="en-AE" sz="1600" i="1" kern="0" dirty="0">
              <a:solidFill>
                <a:sysClr val="windowText" lastClr="00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F1D6D-A6A1-4C5A-B74D-72A188392ECF}"/>
              </a:ext>
            </a:extLst>
          </p:cNvPr>
          <p:cNvSpPr txBox="1">
            <a:spLocks/>
          </p:cNvSpPr>
          <p:nvPr/>
        </p:nvSpPr>
        <p:spPr>
          <a:xfrm>
            <a:off x="1174750" y="9556202"/>
            <a:ext cx="17945100" cy="6771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i="1" kern="0" dirty="0">
                <a:solidFill>
                  <a:srgbClr val="000000"/>
                </a:solidFill>
                <a:latin typeface="NotoSerif"/>
              </a:rPr>
              <a:t>Identify the nature of conflict. What can be done?</a:t>
            </a:r>
            <a:endParaRPr lang="en-AE" i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334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/>
            <a:r>
              <a:rPr lang="en-US" sz="6600" kern="0" dirty="0"/>
              <a:t>Two Types of Conflict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136650" y="4359275"/>
            <a:ext cx="10172700" cy="3693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1" i="0" dirty="0">
                <a:solidFill>
                  <a:srgbClr val="000000"/>
                </a:solidFill>
                <a:effectLst/>
                <a:latin typeface="+mj-lt"/>
              </a:rPr>
              <a:t>Functional Conflict: </a:t>
            </a:r>
            <a:r>
              <a:rPr lang="en-US" sz="4800" dirty="0">
                <a:solidFill>
                  <a:srgbClr val="000000"/>
                </a:solidFill>
                <a:latin typeface="+mj-lt"/>
              </a:rPr>
              <a:t>K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+mj-lt"/>
              </a:rPr>
              <a:t>ey component of high-functioning and high-performing teams</a:t>
            </a:r>
            <a:endParaRPr lang="en-US" sz="4800" b="1" i="0" dirty="0">
              <a:solidFill>
                <a:srgbClr val="000000"/>
              </a:solidFill>
              <a:effectLst/>
              <a:latin typeface="+mj-lt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800" b="1" i="0" dirty="0">
                <a:solidFill>
                  <a:srgbClr val="000000"/>
                </a:solidFill>
                <a:effectLst/>
                <a:latin typeface="+mj-lt"/>
              </a:rPr>
              <a:t>Dysfunctional Conflict: 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+mj-lt"/>
              </a:rPr>
              <a:t>It is harmful, stressful and costly</a:t>
            </a:r>
            <a:endParaRPr lang="en-US" sz="4800" b="1" i="0" dirty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13" name="Picture 12" descr="A group of people looking at each other&#10;&#10;Description automatically generated">
            <a:extLst>
              <a:ext uri="{FF2B5EF4-FFF2-40B4-BE49-F238E27FC236}">
                <a16:creationId xmlns:a16="http://schemas.microsoft.com/office/drawing/2014/main" id="{73B24C63-1054-4FBF-BD57-F593CB3AB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5250" y="4330145"/>
            <a:ext cx="6513663" cy="435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63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/>
            <a:r>
              <a:rPr lang="en-US" sz="6600" kern="0" dirty="0"/>
              <a:t>Two Types of Conflict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374650" y="2534404"/>
            <a:ext cx="16002000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5400" b="1" i="0" dirty="0">
                <a:solidFill>
                  <a:srgbClr val="000000"/>
                </a:solidFill>
                <a:effectLst/>
                <a:latin typeface="+mj-lt"/>
              </a:rPr>
              <a:t>Functional Conflict: </a:t>
            </a:r>
            <a:r>
              <a:rPr lang="en-US" sz="5400" b="1" i="0" u="none" strike="noStrike" dirty="0">
                <a:solidFill>
                  <a:srgbClr val="000000"/>
                </a:solidFill>
                <a:effectLst/>
                <a:latin typeface="+mj-lt"/>
              </a:rPr>
              <a:t>Constructive Conflict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endParaRPr lang="en-US" sz="5400" b="1" i="0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7CBBEC-5B39-45C5-85FF-1A24D3D93A01}"/>
              </a:ext>
            </a:extLst>
          </p:cNvPr>
          <p:cNvSpPr txBox="1">
            <a:spLocks/>
          </p:cNvSpPr>
          <p:nvPr/>
        </p:nvSpPr>
        <p:spPr>
          <a:xfrm>
            <a:off x="984250" y="3365401"/>
            <a:ext cx="18804255" cy="6771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+mj-lt"/>
              </a:rPr>
              <a:t>Also called healthy disagreement, creative conflict, cooperative conflict or cognitive conflict.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dirty="0">
                <a:solidFill>
                  <a:srgbClr val="000000"/>
                </a:solidFill>
                <a:latin typeface="+mj-lt"/>
              </a:rPr>
              <a:t>T</a:t>
            </a: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+mj-lt"/>
              </a:rPr>
              <a:t>he parties are engaged in dialogue and they are focused on achieving an outcome that is mutually acceptable.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+mj-lt"/>
              </a:rPr>
              <a:t>The parties seek win/win outcomes and neither party wishes to cause harm to the other.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+mj-lt"/>
              </a:rPr>
              <a:t>It exists where the parties are willing to engage with one another to generate enhanced levels of insight, understanding and learning.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+mj-lt"/>
              </a:rPr>
              <a:t>Requires open and honest dialogue, empathy, self-awareness and a willingness to change. </a:t>
            </a:r>
          </a:p>
        </p:txBody>
      </p:sp>
    </p:spTree>
    <p:extLst>
      <p:ext uri="{BB962C8B-B14F-4D97-AF65-F5344CB8AC3E}">
        <p14:creationId xmlns:p14="http://schemas.microsoft.com/office/powerpoint/2010/main" val="42575071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/>
            <a:r>
              <a:rPr lang="en-US" sz="6600" kern="0" dirty="0"/>
              <a:t>Two Types of Conflict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603250" y="2835275"/>
            <a:ext cx="18516600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5400" b="1" i="0" dirty="0">
                <a:solidFill>
                  <a:srgbClr val="000000"/>
                </a:solidFill>
                <a:effectLst/>
                <a:latin typeface="+mj-lt"/>
              </a:rPr>
              <a:t>Dysfunctional Conflict: </a:t>
            </a:r>
            <a:r>
              <a:rPr lang="en-US" sz="5400" b="1" dirty="0">
                <a:solidFill>
                  <a:srgbClr val="000000"/>
                </a:solidFill>
                <a:latin typeface="+mj-lt"/>
              </a:rPr>
              <a:t>D</a:t>
            </a:r>
            <a:r>
              <a:rPr lang="en-US" sz="5400" b="1" i="0" u="none" strike="noStrike" dirty="0">
                <a:solidFill>
                  <a:srgbClr val="000000"/>
                </a:solidFill>
                <a:effectLst/>
                <a:latin typeface="+mj-lt"/>
              </a:rPr>
              <a:t>estructive Conflict 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endParaRPr lang="en-US" sz="5400" b="1" i="0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7CBBEC-5B39-45C5-85FF-1A24D3D93A01}"/>
              </a:ext>
            </a:extLst>
          </p:cNvPr>
          <p:cNvSpPr txBox="1">
            <a:spLocks/>
          </p:cNvSpPr>
          <p:nvPr/>
        </p:nvSpPr>
        <p:spPr>
          <a:xfrm>
            <a:off x="1212851" y="3902075"/>
            <a:ext cx="18288000" cy="6093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+mj-lt"/>
              </a:rPr>
              <a:t>Dysfunctional conflict may also be called affective conflict, bullying, mobbing, intimidation, harassment, oppression, discrimination, violence or confrontation.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+mj-lt"/>
              </a:rPr>
              <a:t>Generates little, if any, benefit for the parties, their colleagues or the organization as a whole.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+mj-lt"/>
              </a:rPr>
              <a:t>This kind of conflict rarely ends well.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+mj-lt"/>
              </a:rPr>
              <a:t>If left unresolved, dysfunctional conflicts will have a significant impact on the psychological, emotional and physiological wellbeing of employees and managers.</a:t>
            </a:r>
          </a:p>
        </p:txBody>
      </p:sp>
    </p:spTree>
    <p:extLst>
      <p:ext uri="{BB962C8B-B14F-4D97-AF65-F5344CB8AC3E}">
        <p14:creationId xmlns:p14="http://schemas.microsoft.com/office/powerpoint/2010/main" val="1965694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E9E66DC-522F-4382-9907-18929FE4233E}"/>
              </a:ext>
            </a:extLst>
          </p:cNvPr>
          <p:cNvSpPr/>
          <p:nvPr/>
        </p:nvSpPr>
        <p:spPr>
          <a:xfrm>
            <a:off x="0" y="2225675"/>
            <a:ext cx="20104100" cy="9083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Chapter 1 Key Learning Points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974850" y="2911475"/>
            <a:ext cx="16611600" cy="39703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Workplace conflict is a taboo subject and it is widely misunderstood. 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Conflict is inevitable and unavoidable. 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There are broadly two types of conflict: dysfunctional (unhealthy and destructive) and functional (healthy and constructive).</a:t>
            </a:r>
          </a:p>
          <a:p>
            <a:pPr algn="l" rtl="0"/>
            <a:endParaRPr lang="en-AE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449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E9E66DC-522F-4382-9907-18929FE4233E}"/>
              </a:ext>
            </a:extLst>
          </p:cNvPr>
          <p:cNvSpPr/>
          <p:nvPr/>
        </p:nvSpPr>
        <p:spPr>
          <a:xfrm>
            <a:off x="0" y="2225674"/>
            <a:ext cx="20104100" cy="9083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Chapter 1 Key Learning Points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898650" y="2911475"/>
            <a:ext cx="17183100" cy="5447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Resulting from organizations’ focus on managing the risks and fallout from dysfunctional conflict, the potential to transform conflict into functional, healthy and constructive dialogue is often missed.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Workplace conflict is a taboo subject and it is widely misunderstood. 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Conflict is inevitable and unavoidable.  </a:t>
            </a:r>
          </a:p>
          <a:p>
            <a:pPr algn="l" rtl="0"/>
            <a:endParaRPr lang="en-AE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293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FAFA1712-3420-4D0C-AC98-7C6D7C8D7991}"/>
              </a:ext>
            </a:extLst>
          </p:cNvPr>
          <p:cNvSpPr/>
          <p:nvPr/>
        </p:nvSpPr>
        <p:spPr>
          <a:xfrm>
            <a:off x="0" y="2225674"/>
            <a:ext cx="20104100" cy="908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Chapter 1 Key Learning Points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2279650" y="2712701"/>
            <a:ext cx="16251552" cy="5447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There are broadly two types of conflict: dysfunctional (unhealthy and destructive) and functional (healthy and constructive).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Resulting from organizations’ focus on managing the risks and fallout from dysfunctional conflict, the potential to transform conflict into functional, healthy and constructive dialogue is often missed.</a:t>
            </a:r>
          </a:p>
          <a:p>
            <a:pPr algn="l" rtl="0"/>
            <a:endParaRPr lang="en-AE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575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FAFA1712-3420-4D0C-AC98-7C6D7C8D7991}"/>
              </a:ext>
            </a:extLst>
          </p:cNvPr>
          <p:cNvSpPr/>
          <p:nvPr/>
        </p:nvSpPr>
        <p:spPr>
          <a:xfrm>
            <a:off x="0" y="2225675"/>
            <a:ext cx="20104100" cy="908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Chapter 1 Key Learning Points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392874" y="2469187"/>
            <a:ext cx="17318352" cy="6186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Rights-based, adversarial, divisive and confrontational policy frameworks such as the traditional grievance procedure and bullying policies are ineffective at managing workplace conflict. 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Over the past 10 years, there has been a lack of coherent guidance from policy makers for organizations that wish to adopt innovative systems for managing conflict such as resolution triage assessments, early resolution, facilitated roundtable conversations or mediation. </a:t>
            </a:r>
          </a:p>
          <a:p>
            <a:pPr algn="l" rtl="0"/>
            <a:endParaRPr lang="en-AE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534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Conclusion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984250" y="2911475"/>
            <a:ext cx="14020800" cy="744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Dysfunctional conflict is bad for business, it is bad for anyone who is required to manage it and it is most certainly bad for the disputing parties.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The traditional systems for managing conflict are proving, time and time again, to be ineffective.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There seems to be a reluctance by organizations to fully embrace new approaches for managing conflict such as early resolution, resolution triage assessment, facilitated roundtable conversations and mediation.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These approaches, are, as this book will demonstrate, proven remedies to conflict.</a:t>
            </a:r>
          </a:p>
        </p:txBody>
      </p:sp>
      <p:pic>
        <p:nvPicPr>
          <p:cNvPr id="4" name="Picture 3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58BF6128-6751-4FE7-92B3-6ACA07C224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6821" y="4277668"/>
            <a:ext cx="4497279" cy="497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377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References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814705" y="2759075"/>
            <a:ext cx="18135600" cy="72019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860425" indent="-860425" algn="l"/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CIPD (2015) </a:t>
            </a:r>
            <a:r>
              <a:rPr lang="en-US" sz="36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Conflict Management: A shift in direction?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 CIPD, London, p 12</a:t>
            </a:r>
          </a:p>
          <a:p>
            <a:pPr marL="860425" indent="-860425" algn="l"/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CIPD (2015) </a:t>
            </a:r>
            <a:r>
              <a:rPr lang="en-US" sz="36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Getting Under the Skin of Workplace Conflict: Tracing the experiences of employees,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 CIPD, London, p 13</a:t>
            </a:r>
          </a:p>
          <a:p>
            <a:pPr marL="860425" indent="-860425" algn="l"/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Gibbons, M (2007) </a:t>
            </a:r>
            <a:r>
              <a:rPr lang="en-US" sz="36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Better Dispute Resolution: A review of employment dispute resolution in Great Britain,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 DTI, London</a:t>
            </a:r>
          </a:p>
          <a:p>
            <a:pPr marL="860425" indent="-860425" algn="l"/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Jung, C G (1970) </a:t>
            </a:r>
            <a:r>
              <a:rPr lang="en-US" sz="36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Structure and Dynamics of the Psyche: Vol 8, Collected Works of Jung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, eds G Adler, M Fordham and H Read, Princeton University Press, Princeton, NJ</a:t>
            </a:r>
          </a:p>
          <a:p>
            <a:pPr marL="860425" indent="-860425" algn="l"/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Kilmann, R and Thomas, K W (1977) Developing a forced-choice measure of conflict-handling behavior: The ‘mode’ instrument, </a:t>
            </a:r>
            <a:r>
              <a:rPr lang="en-US" sz="36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Educational and Psychological Measurement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, 37, p 309</a:t>
            </a:r>
          </a:p>
          <a:p>
            <a:pPr marL="860425" indent="-860425" algn="l"/>
            <a:r>
              <a:rPr lang="en-US" sz="3600" b="0" i="0" u="none" strike="noStrike" dirty="0" err="1">
                <a:solidFill>
                  <a:srgbClr val="000000"/>
                </a:solidFill>
                <a:effectLst/>
                <a:latin typeface="NotoSerif"/>
              </a:rPr>
              <a:t>Lederach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, J L (2003) </a:t>
            </a:r>
            <a:r>
              <a:rPr lang="en-US" sz="36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Little Book of Conflict Transformation,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 Good Books, Skyhorse Publishing, New York</a:t>
            </a:r>
          </a:p>
          <a:p>
            <a:pPr marL="860425" indent="-860425" algn="l"/>
            <a:r>
              <a:rPr lang="en-US" sz="3600" b="0" i="0" u="none" strike="noStrike" dirty="0" err="1">
                <a:solidFill>
                  <a:srgbClr val="000000"/>
                </a:solidFill>
                <a:effectLst/>
                <a:latin typeface="NotoSerif"/>
              </a:rPr>
              <a:t>Saundry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, R </a:t>
            </a:r>
            <a:r>
              <a:rPr lang="en-US" sz="36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et al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 (2016) </a:t>
            </a:r>
            <a:r>
              <a:rPr lang="en-US" sz="36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Managing Individual Conflict in the Contemporary British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 </a:t>
            </a:r>
            <a:r>
              <a:rPr lang="en-US" sz="3600" b="0" i="1" u="none" strike="noStrike" dirty="0">
                <a:solidFill>
                  <a:srgbClr val="000000"/>
                </a:solidFill>
                <a:effectLst/>
                <a:latin typeface="NotoSerif"/>
              </a:rPr>
              <a:t>Workplace,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 ACAS, London</a:t>
            </a:r>
          </a:p>
        </p:txBody>
      </p:sp>
    </p:spTree>
    <p:extLst>
      <p:ext uri="{BB962C8B-B14F-4D97-AF65-F5344CB8AC3E}">
        <p14:creationId xmlns:p14="http://schemas.microsoft.com/office/powerpoint/2010/main" val="6893250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screenshot, table&#10;&#10;Description automatically generated">
            <a:extLst>
              <a:ext uri="{FF2B5EF4-FFF2-40B4-BE49-F238E27FC236}">
                <a16:creationId xmlns:a16="http://schemas.microsoft.com/office/drawing/2014/main" id="{887F7068-F904-42CA-9944-BFC144BD46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" t="3552" r="3198" b="4169"/>
          <a:stretch/>
        </p:blipFill>
        <p:spPr>
          <a:xfrm>
            <a:off x="0" y="2213476"/>
            <a:ext cx="20109065" cy="9083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183947"/>
            <a:ext cx="18973800" cy="2031325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Chapter 2: </a:t>
            </a:r>
            <a:r>
              <a:rPr lang="en-US" sz="6600" b="1" i="1" dirty="0">
                <a:effectLst/>
                <a:latin typeface="+mn-lt"/>
              </a:rPr>
              <a:t>The lifecycle of a conflict: How and why conflicts escalate?</a:t>
            </a:r>
            <a:endParaRPr lang="en-AE" sz="5400" i="1" dirty="0"/>
          </a:p>
        </p:txBody>
      </p:sp>
      <p:pic>
        <p:nvPicPr>
          <p:cNvPr id="12" name="Picture 11" descr="A picture containing person, indoor, person, playing&#10;&#10;Description automatically generated">
            <a:extLst>
              <a:ext uri="{FF2B5EF4-FFF2-40B4-BE49-F238E27FC236}">
                <a16:creationId xmlns:a16="http://schemas.microsoft.com/office/drawing/2014/main" id="{6D048FDF-17B2-4A83-A21F-50906E2A63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6"/>
          <a:stretch/>
        </p:blipFill>
        <p:spPr>
          <a:xfrm>
            <a:off x="471753" y="2759075"/>
            <a:ext cx="9220371" cy="8001000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B250537-B3A5-49EA-9BF1-098A72E9651C}"/>
              </a:ext>
            </a:extLst>
          </p:cNvPr>
          <p:cNvSpPr txBox="1">
            <a:spLocks/>
          </p:cNvSpPr>
          <p:nvPr/>
        </p:nvSpPr>
        <p:spPr>
          <a:xfrm>
            <a:off x="10062633" y="3608943"/>
            <a:ext cx="8839200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kern="0" dirty="0"/>
              <a:t>In this Discussion:</a:t>
            </a:r>
            <a:endParaRPr lang="en-AE" sz="2800" kern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0301605" y="4968875"/>
            <a:ext cx="8839200" cy="5262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+mj-lt"/>
              </a:rPr>
              <a:t>Causes of conflict 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+mj-lt"/>
              </a:rPr>
              <a:t>Stages of conflict  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+mj-lt"/>
              </a:rPr>
              <a:t>Types of team conflict 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+mj-lt"/>
              </a:rPr>
              <a:t>Signs of conflict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+mj-lt"/>
              </a:rPr>
              <a:t>Effects of conflict</a:t>
            </a:r>
          </a:p>
          <a:p>
            <a:pPr marL="685800" indent="-685800" algn="l">
              <a:buFont typeface="Wingdings" panose="05000000000000000000" pitchFamily="2" charset="2"/>
              <a:buChar char="§"/>
            </a:pPr>
            <a:r>
              <a:rPr lang="en-US" sz="5400" dirty="0">
                <a:solidFill>
                  <a:srgbClr val="000000"/>
                </a:solidFill>
                <a:latin typeface="+mj-lt"/>
              </a:rPr>
              <a:t>Tips for managing conflict</a:t>
            </a:r>
            <a:endParaRPr lang="en-US" sz="54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algn="l" rtl="0"/>
            <a:endParaRPr lang="en-AE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0582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/>
            <a:r>
              <a:rPr lang="en-US" sz="6600" dirty="0"/>
              <a:t>From the Expert</a:t>
            </a:r>
            <a:endParaRPr lang="en-US" sz="6600" kern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517650" y="4207305"/>
            <a:ext cx="10439400" cy="304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6600" b="0" dirty="0">
                <a:solidFill>
                  <a:srgbClr val="000000"/>
                </a:solidFill>
                <a:effectLst/>
                <a:latin typeface="+mj-lt"/>
              </a:rPr>
              <a:t>You are not stuck in traffic – you are the traffic. </a:t>
            </a:r>
          </a:p>
          <a:p>
            <a:pPr algn="r"/>
            <a:r>
              <a:rPr lang="en-US" sz="6000" b="0" i="1" dirty="0">
                <a:solidFill>
                  <a:srgbClr val="000000"/>
                </a:solidFill>
                <a:effectLst/>
                <a:latin typeface="+mj-lt"/>
              </a:rPr>
              <a:t>(TomTom satnav advert)</a:t>
            </a:r>
            <a:endParaRPr lang="en-AE" sz="2800" i="1" kern="0" dirty="0">
              <a:solidFill>
                <a:sysClr val="windowText" lastClr="000000"/>
              </a:solidFill>
              <a:latin typeface="+mj-lt"/>
            </a:endParaRPr>
          </a:p>
        </p:txBody>
      </p:sp>
      <p:pic>
        <p:nvPicPr>
          <p:cNvPr id="5" name="Picture 4" descr="A picture containing truck, stacked, food&#10;&#10;Description automatically generated">
            <a:extLst>
              <a:ext uri="{FF2B5EF4-FFF2-40B4-BE49-F238E27FC236}">
                <a16:creationId xmlns:a16="http://schemas.microsoft.com/office/drawing/2014/main" id="{80C7A2C1-B17A-4BC4-86B3-442A36EC9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640" y="2454275"/>
            <a:ext cx="5527865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34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sz="6000" dirty="0">
                <a:latin typeface="+mn-lt"/>
              </a:rPr>
              <a:t>Chapter 1: </a:t>
            </a:r>
            <a:r>
              <a:rPr lang="en-US" sz="6000" b="1" i="1" dirty="0">
                <a:effectLst/>
                <a:latin typeface="+mn-lt"/>
              </a:rPr>
              <a:t>What’s wrong with contemporary conflict management and what organizations do about it?</a:t>
            </a:r>
            <a:r>
              <a:rPr lang="en-US" b="1" i="1" dirty="0">
                <a:effectLst/>
                <a:latin typeface="Lato"/>
              </a:rPr>
              <a:t/>
            </a:r>
            <a:br>
              <a:rPr lang="en-US" b="1" i="1" dirty="0">
                <a:effectLst/>
                <a:latin typeface="Lato"/>
              </a:rPr>
            </a:br>
            <a:endParaRPr lang="en-AE" i="1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4BA2C77-CC3F-4F52-9366-B14C298F2461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12947650" y="7923015"/>
            <a:ext cx="6629400" cy="3827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13335" rIns="0" bIns="0" rtlCol="0">
            <a:spAutoFit/>
          </a:bodyPr>
          <a:lstStyle/>
          <a:p>
            <a:pPr marL="18415" marR="5080" indent="1270" algn="ctr">
              <a:lnSpc>
                <a:spcPct val="100000"/>
              </a:lnSpc>
              <a:spcBef>
                <a:spcPts val="105"/>
              </a:spcBef>
            </a:pPr>
            <a:r>
              <a:rPr lang="en-US" sz="2400" dirty="0">
                <a:hlinkClick r:id="rId3"/>
              </a:rPr>
              <a:t>https://www.youtube.com/watch?v=pmVF23QXY10</a:t>
            </a:r>
            <a:endParaRPr lang="en-US" sz="24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Let’s Talk about the 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1060450" y="3023276"/>
            <a:ext cx="9987122" cy="5922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5400" spc="114" dirty="0">
                <a:latin typeface="+mj-lt"/>
                <a:cs typeface="Times New Roman"/>
              </a:rPr>
              <a:t>Why is it important to understand the nature of difficult people?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5400" spc="114" dirty="0">
                <a:latin typeface="+mj-lt"/>
                <a:cs typeface="Times New Roman"/>
              </a:rPr>
              <a:t>Discuss the take-away concepts/ interesting part of the video and how it can help you in your current job.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24BD3651-E104-49AC-A179-44CFBD4D2B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4" r="9104"/>
          <a:stretch/>
        </p:blipFill>
        <p:spPr>
          <a:xfrm>
            <a:off x="13409517" y="3379798"/>
            <a:ext cx="5705665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274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/>
            <a:r>
              <a:rPr lang="en-US" sz="6000" dirty="0">
                <a:latin typeface="+mn-lt"/>
              </a:rPr>
              <a:t>Chapter 1: </a:t>
            </a:r>
            <a:r>
              <a:rPr lang="en-US" sz="6000" b="1" i="1" dirty="0">
                <a:effectLst/>
                <a:latin typeface="+mn-lt"/>
              </a:rPr>
              <a:t>What’s wrong with contemporary conflict management and what organizations do about it?</a:t>
            </a:r>
            <a:r>
              <a:rPr lang="en-US" b="1" i="1" dirty="0">
                <a:effectLst/>
                <a:latin typeface="Lato"/>
              </a:rPr>
              <a:t/>
            </a:r>
            <a:br>
              <a:rPr lang="en-US" b="1" i="1" dirty="0">
                <a:effectLst/>
                <a:latin typeface="Lato"/>
              </a:rPr>
            </a:br>
            <a:endParaRPr lang="en-AE" i="1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4BA2C77-CC3F-4F52-9366-B14C298F2461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1746249" y="8812685"/>
            <a:ext cx="16611600" cy="844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13335" rIns="0" bIns="0" rtlCol="0">
            <a:spAutoFit/>
          </a:bodyPr>
          <a:lstStyle/>
          <a:p>
            <a:pPr marL="18415" marR="5080" indent="1270" algn="ctr">
              <a:lnSpc>
                <a:spcPct val="100000"/>
              </a:lnSpc>
              <a:spcBef>
                <a:spcPts val="105"/>
              </a:spcBef>
            </a:pPr>
            <a:r>
              <a:rPr lang="en-US" sz="5400" dirty="0">
                <a:hlinkClick r:id="rId3"/>
              </a:rPr>
              <a:t>https://www.youtube.com/watch?v=pmVF23QXY10</a:t>
            </a:r>
            <a:endParaRPr sz="54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0"/>
            <a:ext cx="17688243" cy="1951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6000" spc="114" dirty="0">
                <a:solidFill>
                  <a:schemeClr val="bg1"/>
                </a:solidFill>
                <a:latin typeface="+mj-lt"/>
                <a:cs typeface="Times New Roman"/>
              </a:rPr>
              <a:t>Featured Video: </a:t>
            </a: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6000" i="1" spc="114" dirty="0">
                <a:solidFill>
                  <a:schemeClr val="bg1"/>
                </a:solidFill>
                <a:latin typeface="+mj-lt"/>
                <a:cs typeface="Times New Roman"/>
              </a:rPr>
              <a:t>Dealing With Difficult &amp; Annoying People</a:t>
            </a:r>
            <a:endParaRPr lang="en-US" sz="6000" i="1" dirty="0">
              <a:solidFill>
                <a:schemeClr val="bg1"/>
              </a:solidFill>
              <a:latin typeface="+mj-lt"/>
              <a:cs typeface="Times New Roman"/>
            </a:endParaRP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021CD91-0046-43D2-8944-ABE5D615B1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4" r="9104"/>
          <a:stretch/>
        </p:blipFill>
        <p:spPr>
          <a:xfrm>
            <a:off x="6175185" y="3563937"/>
            <a:ext cx="775373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426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/>
            <a:r>
              <a:rPr lang="en-US" sz="6600" dirty="0"/>
              <a:t>Scenario: Reflection Questions</a:t>
            </a:r>
            <a:endParaRPr lang="en-US" sz="6600" kern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119504" y="2987675"/>
            <a:ext cx="18364201" cy="54168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0" i="1" u="none" strike="noStrike" dirty="0">
                <a:solidFill>
                  <a:srgbClr val="000000"/>
                </a:solidFill>
                <a:effectLst/>
                <a:latin typeface="Lato"/>
              </a:rPr>
              <a:t>Consider a conflict that you have been involved in in the office with a colleague. This may be a workplace conflict (a conflict with a co-worker at the same department with same level of position and tenure as yours, or a conflict with your immediate head) that bothers you a lot.</a:t>
            </a:r>
          </a:p>
          <a:p>
            <a:pPr algn="l"/>
            <a:endParaRPr lang="en-US" sz="4400" b="0" i="0" u="none" strike="noStrike" dirty="0">
              <a:solidFill>
                <a:srgbClr val="000000"/>
              </a:solidFill>
              <a:effectLst/>
              <a:latin typeface="Lato"/>
            </a:endParaRP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Lato"/>
              </a:rPr>
              <a:t>What were the causes of the conflict?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Lato"/>
              </a:rPr>
              <a:t>Were there any observable stages at which the conflict escalated?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400" b="0" i="0" u="none" strike="noStrike" dirty="0">
                <a:solidFill>
                  <a:srgbClr val="000000"/>
                </a:solidFill>
                <a:effectLst/>
                <a:latin typeface="Lato"/>
              </a:rPr>
              <a:t>How and when was the conflict resolved?</a:t>
            </a:r>
          </a:p>
        </p:txBody>
      </p:sp>
    </p:spTree>
    <p:extLst>
      <p:ext uri="{BB962C8B-B14F-4D97-AF65-F5344CB8AC3E}">
        <p14:creationId xmlns:p14="http://schemas.microsoft.com/office/powerpoint/2010/main" val="23278144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Causes of Conflict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603250" y="2682875"/>
            <a:ext cx="12954000" cy="7568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3B3835"/>
                </a:solidFill>
                <a:effectLst/>
                <a:latin typeface="+mj-lt"/>
              </a:rPr>
              <a:t>Scarcity of resources (finance, equipment, facilities, etc.)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3B3835"/>
                </a:solidFill>
                <a:effectLst/>
                <a:latin typeface="+mj-lt"/>
              </a:rPr>
              <a:t>Different attitudes, values or perceptions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3B3835"/>
                </a:solidFill>
                <a:effectLst/>
                <a:latin typeface="+mj-lt"/>
              </a:rPr>
              <a:t>Disagreements about needs, goals, priorities and interests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3B3835"/>
                </a:solidFill>
                <a:effectLst/>
                <a:latin typeface="+mj-lt"/>
              </a:rPr>
              <a:t>Poor communication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3B3835"/>
                </a:solidFill>
                <a:effectLst/>
                <a:latin typeface="+mj-lt"/>
              </a:rPr>
              <a:t>Poor or inadequate organizational structure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3B3835"/>
                </a:solidFill>
                <a:effectLst/>
                <a:latin typeface="+mj-lt"/>
              </a:rPr>
              <a:t>Lack of teamwork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rgbClr val="3B3835"/>
                </a:solidFill>
                <a:effectLst/>
                <a:latin typeface="+mj-lt"/>
              </a:rPr>
              <a:t>Lack of clarity in roles and responsibilities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spc="114" dirty="0">
                <a:solidFill>
                  <a:srgbClr val="3B3835"/>
                </a:solidFill>
                <a:latin typeface="+mj-lt"/>
                <a:cs typeface="Times New Roman"/>
              </a:rPr>
              <a:t>Others</a:t>
            </a:r>
            <a:endParaRPr lang="en-US" sz="4800" spc="114" dirty="0">
              <a:latin typeface="+mj-lt"/>
              <a:cs typeface="Times New Roman"/>
            </a:endParaRPr>
          </a:p>
        </p:txBody>
      </p:sp>
      <p:pic>
        <p:nvPicPr>
          <p:cNvPr id="8" name="Picture 7" descr="A picture containing drawing, table&#10;&#10;Description automatically generated">
            <a:extLst>
              <a:ext uri="{FF2B5EF4-FFF2-40B4-BE49-F238E27FC236}">
                <a16:creationId xmlns:a16="http://schemas.microsoft.com/office/drawing/2014/main" id="{2583C327-39CB-4D7F-ACA1-AD880C87F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8650" y="4636168"/>
            <a:ext cx="6629400" cy="437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803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The Lifecycle of a Conflict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605708" y="2401783"/>
            <a:ext cx="18892680" cy="8907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Every conflict, has a definite lifecycle and most track the same course.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Each stage of the conflict presents an opportunity for resolution but also a risk of escalation if it is not dealt with appropriately.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At the later stages, the parties are often exhausted and many of the routes to resolution have been exhausted also.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As the parties stare into what I call ‘the precipice of doom’, they realize that resolving it now is better than falling over the edge into the unknown.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Nothing focuses a mind better than a precipice. In these cases, the parties may have to walk backwards in order to walk forwards – but at least they are moving.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endParaRPr lang="en-US" sz="4400" spc="114" dirty="0"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39227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Discussion of Selected Reading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9213850" y="4711705"/>
            <a:ext cx="10058400" cy="350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spc="114" dirty="0">
                <a:latin typeface="+mj-lt"/>
                <a:cs typeface="Times New Roman"/>
              </a:rPr>
              <a:t>How does this reading contribute to your line of work?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spc="114" dirty="0">
                <a:latin typeface="+mj-lt"/>
                <a:cs typeface="Times New Roman"/>
              </a:rPr>
              <a:t>How can such reading be beneficial to a graduate student like you?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endParaRPr lang="en-US" sz="4400" spc="114" dirty="0">
              <a:latin typeface="+mj-lt"/>
              <a:cs typeface="Times New Roman"/>
            </a:endParaRPr>
          </a:p>
        </p:txBody>
      </p:sp>
      <p:pic>
        <p:nvPicPr>
          <p:cNvPr id="2" name="Picture 1" descr="A person standing next to a person in a suit and tie&#10;&#10;Description automatically generated">
            <a:extLst>
              <a:ext uri="{FF2B5EF4-FFF2-40B4-BE49-F238E27FC236}">
                <a16:creationId xmlns:a16="http://schemas.microsoft.com/office/drawing/2014/main" id="{25CBFE28-862F-4CEA-9513-4B71017CA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0" y="3575009"/>
            <a:ext cx="8674044" cy="577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053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The Five Stages of Conflict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17DBB74B-F888-4DEC-89DE-3237AB945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650" y="2301875"/>
            <a:ext cx="14401800" cy="815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1927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Types of Team Conflict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6F130A0E-0531-41C9-9379-558C38DA3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050" y="2301875"/>
            <a:ext cx="14325600" cy="80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424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7" y="66043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Signs of Conflict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9213850" y="4711705"/>
            <a:ext cx="10058400" cy="4180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b="0" i="0" dirty="0">
                <a:solidFill>
                  <a:srgbClr val="3B3835"/>
                </a:solidFill>
                <a:effectLst/>
                <a:latin typeface="Helvetica Neue"/>
              </a:rPr>
              <a:t>Colleagues not speaking to each other or ignoring each other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b="0" i="0" dirty="0">
                <a:solidFill>
                  <a:srgbClr val="3B3835"/>
                </a:solidFill>
                <a:effectLst/>
                <a:latin typeface="Helvetica Neue"/>
              </a:rPr>
              <a:t>Deliberately undermining or not co-operating with each other, to the downfall of the team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400" spc="114" dirty="0">
                <a:solidFill>
                  <a:srgbClr val="3B3835"/>
                </a:solidFill>
                <a:latin typeface="Helvetica Neue"/>
                <a:cs typeface="Times New Roman"/>
              </a:rPr>
              <a:t>Others</a:t>
            </a:r>
            <a:endParaRPr lang="en-US" sz="4400" spc="114" dirty="0">
              <a:latin typeface="+mj-lt"/>
              <a:cs typeface="Times New Roman"/>
            </a:endParaRPr>
          </a:p>
        </p:txBody>
      </p:sp>
      <p:pic>
        <p:nvPicPr>
          <p:cNvPr id="2" name="Picture 9" descr="j0197784">
            <a:extLst>
              <a:ext uri="{FF2B5EF4-FFF2-40B4-BE49-F238E27FC236}">
                <a16:creationId xmlns:a16="http://schemas.microsoft.com/office/drawing/2014/main" id="{67A088C3-7EB6-4CD2-A032-7B3BBA5E6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65" y="3368675"/>
            <a:ext cx="7217165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6861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060450" y="552271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Effects of Conflict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1593850" y="2530475"/>
            <a:ext cx="10058400" cy="7594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effectLst/>
                <a:latin typeface="+mj-lt"/>
              </a:rPr>
              <a:t>Stress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effectLst/>
                <a:latin typeface="+mj-lt"/>
              </a:rPr>
              <a:t>Absenteeism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effectLst/>
                <a:latin typeface="+mj-lt"/>
              </a:rPr>
              <a:t>Staff turnover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effectLst/>
                <a:latin typeface="+mj-lt"/>
              </a:rPr>
              <a:t>Demotivation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effectLst/>
                <a:latin typeface="+mj-lt"/>
              </a:rPr>
              <a:t>Non-productivity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effectLst/>
                <a:latin typeface="+mj-lt"/>
              </a:rPr>
              <a:t>Improves decision quality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effectLst/>
                <a:latin typeface="+mj-lt"/>
              </a:rPr>
              <a:t>Stimulates creativity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effectLst/>
                <a:latin typeface="+mj-lt"/>
              </a:rPr>
              <a:t>Encourages interest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effectLst/>
                <a:latin typeface="+mj-lt"/>
              </a:rPr>
              <a:t>Destructive Effect </a:t>
            </a:r>
          </a:p>
          <a:p>
            <a:pPr marL="869950" indent="-85725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§"/>
            </a:pPr>
            <a:r>
              <a:rPr lang="en-US" sz="4800" b="0" i="0" dirty="0">
                <a:effectLst/>
                <a:latin typeface="+mj-lt"/>
              </a:rPr>
              <a:t>Constructive Effect</a:t>
            </a:r>
            <a:endParaRPr lang="en-US" sz="4400" spc="114" dirty="0">
              <a:latin typeface="+mj-lt"/>
              <a:cs typeface="Times New Roman"/>
            </a:endParaRPr>
          </a:p>
        </p:txBody>
      </p:sp>
      <p:pic>
        <p:nvPicPr>
          <p:cNvPr id="6" name="Picture 5" descr="pe01560_">
            <a:extLst>
              <a:ext uri="{FF2B5EF4-FFF2-40B4-BE49-F238E27FC236}">
                <a16:creationId xmlns:a16="http://schemas.microsoft.com/office/drawing/2014/main" id="{E65B90ED-A970-486D-9A85-722F5D4FC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050" y="3174085"/>
            <a:ext cx="9230185" cy="715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853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0"/>
            <a:ext cx="176882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Top tips for managing conflict </a:t>
            </a: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at the post-conflict stage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679450" y="3140075"/>
            <a:ext cx="137160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Are there any burning issues that still require a resolution?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What have you learnt from the conflict?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What are our shared goals and objectives for the future – our common cause?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How do we want to behave towards each other in the future?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What does a good day look like for our team?</a:t>
            </a:r>
          </a:p>
        </p:txBody>
      </p:sp>
      <p:pic>
        <p:nvPicPr>
          <p:cNvPr id="2" name="Picture 1" descr="pe02446_">
            <a:extLst>
              <a:ext uri="{FF2B5EF4-FFF2-40B4-BE49-F238E27FC236}">
                <a16:creationId xmlns:a16="http://schemas.microsoft.com/office/drawing/2014/main" id="{4BC3311D-DB78-4621-BE77-88692E642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8850" y="5665694"/>
            <a:ext cx="4720425" cy="497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4556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0"/>
            <a:ext cx="176882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Top tips for managing conflict </a:t>
            </a: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at the post-conflict stage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755650" y="2835275"/>
            <a:ext cx="1387332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What collective and individual actions will we take to prevent a similar situation occurring again?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What support do we need now to achieve our actions as well as our shared goals and objectives?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What early warning systems do we need to tell us if we are going off track?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What do we need our leaders to do to helps us achieve our goals and objectives?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+mj-lt"/>
              </a:rPr>
              <a:t>Are we all ready to move forward – together?</a:t>
            </a:r>
            <a:endParaRPr lang="en-US" sz="4400" b="0" i="0" u="none" strike="noStrike" dirty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2" name="Picture 1" descr="pe01449_">
            <a:extLst>
              <a:ext uri="{FF2B5EF4-FFF2-40B4-BE49-F238E27FC236}">
                <a16:creationId xmlns:a16="http://schemas.microsoft.com/office/drawing/2014/main" id="{C1154C29-A623-48C2-9260-9DB2604F7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8972" y="3216275"/>
            <a:ext cx="4819307" cy="6707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055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78525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Unresolved Conflicts in Teams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11723528" y="4435475"/>
            <a:ext cx="7396322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6000" b="0" u="none" strike="noStrike" dirty="0">
                <a:solidFill>
                  <a:srgbClr val="000000"/>
                </a:solidFill>
                <a:effectLst/>
                <a:latin typeface="NotoSerif"/>
              </a:rPr>
              <a:t>Forming  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6000" b="0" u="none" strike="noStrike" dirty="0">
                <a:solidFill>
                  <a:srgbClr val="000000"/>
                </a:solidFill>
                <a:effectLst/>
                <a:latin typeface="NotoSerif"/>
              </a:rPr>
              <a:t>Storming  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6000" b="0" u="none" strike="noStrike" dirty="0">
                <a:solidFill>
                  <a:srgbClr val="000000"/>
                </a:solidFill>
                <a:effectLst/>
                <a:latin typeface="NotoSerif"/>
              </a:rPr>
              <a:t>Norming   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6000" b="0" u="none" strike="noStrike" dirty="0">
                <a:solidFill>
                  <a:srgbClr val="000000"/>
                </a:solidFill>
                <a:effectLst/>
                <a:latin typeface="NotoSerif"/>
              </a:rPr>
              <a:t>Performing 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endParaRPr lang="en-US" sz="4400" b="0" i="0" u="none" strike="noStrike" dirty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4" name="Picture 8" descr="BD20208_">
            <a:extLst>
              <a:ext uri="{FF2B5EF4-FFF2-40B4-BE49-F238E27FC236}">
                <a16:creationId xmlns:a16="http://schemas.microsoft.com/office/drawing/2014/main" id="{486555F3-4A6A-44BD-B902-D1DF03153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72" y="3063875"/>
            <a:ext cx="9591241" cy="604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1697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78525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Unresolved Conflicts in Teams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374650" y="2911475"/>
            <a:ext cx="108966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4800" b="1" u="none" strike="noStrike" dirty="0">
                <a:solidFill>
                  <a:srgbClr val="000000"/>
                </a:solidFill>
                <a:effectLst/>
                <a:latin typeface="+mj-lt"/>
              </a:rPr>
              <a:t>Forming: </a:t>
            </a:r>
            <a:r>
              <a:rPr lang="en-US" sz="4800" b="0" i="1" dirty="0">
                <a:solidFill>
                  <a:srgbClr val="000000"/>
                </a:solidFill>
                <a:effectLst/>
                <a:latin typeface="+mj-lt"/>
              </a:rPr>
              <a:t>There is a high risk of dysfunctional conflict due to the relatively high levels of confusion and a lack of clear direction and the unclear nature of leadership.</a:t>
            </a:r>
            <a:r>
              <a:rPr lang="en-US" sz="4800" b="0" i="1" u="none" strike="noStrike" dirty="0">
                <a:solidFill>
                  <a:srgbClr val="000000"/>
                </a:solidFill>
                <a:effectLst/>
                <a:latin typeface="+mj-lt"/>
              </a:rPr>
              <a:t>  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4800" b="1" u="none" strike="noStrike" dirty="0">
                <a:solidFill>
                  <a:srgbClr val="000000"/>
                </a:solidFill>
                <a:effectLst/>
                <a:latin typeface="+mj-lt"/>
              </a:rPr>
              <a:t>Storming: </a:t>
            </a:r>
            <a:r>
              <a:rPr lang="en-US" sz="4800" b="0" i="1" dirty="0">
                <a:solidFill>
                  <a:srgbClr val="000000"/>
                </a:solidFill>
                <a:effectLst/>
                <a:latin typeface="NotoSerif"/>
              </a:rPr>
              <a:t>The team’s purpose and aims are being developed.  The potential for dysfunctional conflict is very high.</a:t>
            </a:r>
            <a:r>
              <a:rPr lang="en-US" sz="4800" b="0" i="1" u="none" strike="noStrike" dirty="0">
                <a:solidFill>
                  <a:srgbClr val="000000"/>
                </a:solidFill>
                <a:effectLst/>
                <a:latin typeface="+mj-lt"/>
              </a:rPr>
              <a:t>  </a:t>
            </a:r>
          </a:p>
        </p:txBody>
      </p:sp>
      <p:pic>
        <p:nvPicPr>
          <p:cNvPr id="8" name="Picture 6" descr="BS01594_">
            <a:extLst>
              <a:ext uri="{FF2B5EF4-FFF2-40B4-BE49-F238E27FC236}">
                <a16:creationId xmlns:a16="http://schemas.microsoft.com/office/drawing/2014/main" id="{DA528FE3-A36D-4580-80A6-6164E1F33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250" y="3825875"/>
            <a:ext cx="6182087" cy="601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3691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78525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Unresolved Conflicts in Teams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450850" y="2530475"/>
            <a:ext cx="11857691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4800" b="1" u="none" strike="noStrike" dirty="0">
                <a:solidFill>
                  <a:srgbClr val="000000"/>
                </a:solidFill>
                <a:effectLst/>
                <a:latin typeface="+mj-lt"/>
              </a:rPr>
              <a:t>Norming:</a:t>
            </a:r>
            <a:r>
              <a:rPr lang="en-US" sz="4800" b="0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4800" b="0" i="1" dirty="0">
                <a:solidFill>
                  <a:srgbClr val="000000"/>
                </a:solidFill>
                <a:effectLst/>
                <a:latin typeface="NotoSerif"/>
              </a:rPr>
              <a:t>There is a greater chance for functional conflict to occur if leaders are equipped to handle conflict effectively.</a:t>
            </a:r>
            <a:r>
              <a:rPr lang="en-US" sz="4800" b="0" i="1" u="none" strike="noStrike" dirty="0">
                <a:solidFill>
                  <a:srgbClr val="000000"/>
                </a:solidFill>
                <a:effectLst/>
                <a:latin typeface="+mj-lt"/>
              </a:rPr>
              <a:t>   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4800" b="1" u="none" strike="noStrike" dirty="0">
                <a:solidFill>
                  <a:srgbClr val="000000"/>
                </a:solidFill>
                <a:effectLst/>
                <a:latin typeface="+mj-lt"/>
              </a:rPr>
              <a:t>Performing:   </a:t>
            </a:r>
            <a:r>
              <a:rPr lang="en-US" sz="4800" b="0" i="1" dirty="0">
                <a:solidFill>
                  <a:srgbClr val="000000"/>
                </a:solidFill>
                <a:effectLst/>
                <a:latin typeface="NotoSerif"/>
              </a:rPr>
              <a:t>At this stage, leaders may stimulate some conflict to drive innovation. 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endParaRPr lang="en-US" sz="4800" i="1" dirty="0">
              <a:solidFill>
                <a:srgbClr val="000000"/>
              </a:solidFill>
              <a:latin typeface="NotoSerif"/>
            </a:endParaRPr>
          </a:p>
          <a:p>
            <a:pPr algn="just"/>
            <a:r>
              <a:rPr lang="en-US" sz="4800" b="0" dirty="0">
                <a:solidFill>
                  <a:srgbClr val="000000"/>
                </a:solidFill>
                <a:effectLst/>
                <a:latin typeface="NotoSerif"/>
              </a:rPr>
              <a:t>In these cases, leaders need to be aware of the process of preventing dysfunctional conflict and promoting functional conflict.</a:t>
            </a:r>
            <a:endParaRPr lang="en-US" sz="4800" b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571500" indent="-571500" algn="l">
              <a:buFont typeface="Wingdings" panose="05000000000000000000" pitchFamily="2" charset="2"/>
              <a:buChar char="§"/>
            </a:pPr>
            <a:endParaRPr lang="en-US" sz="4400" b="0" i="0" u="none" strike="noStrike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2" name="object 8">
            <a:extLst>
              <a:ext uri="{FF2B5EF4-FFF2-40B4-BE49-F238E27FC236}">
                <a16:creationId xmlns:a16="http://schemas.microsoft.com/office/drawing/2014/main" id="{CA2DEC8D-7994-4C05-8619-2C05B05B3868}"/>
              </a:ext>
            </a:extLst>
          </p:cNvPr>
          <p:cNvSpPr/>
          <p:nvPr/>
        </p:nvSpPr>
        <p:spPr>
          <a:xfrm>
            <a:off x="13481050" y="3749675"/>
            <a:ext cx="6172200" cy="6123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5012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E098B2D-338D-4192-9D6B-0F2619B0C0B3}"/>
              </a:ext>
            </a:extLst>
          </p:cNvPr>
          <p:cNvSpPr txBox="1"/>
          <p:nvPr/>
        </p:nvSpPr>
        <p:spPr>
          <a:xfrm>
            <a:off x="1207928" y="785256"/>
            <a:ext cx="176882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7200" b="1" spc="114" dirty="0">
                <a:solidFill>
                  <a:schemeClr val="bg1"/>
                </a:solidFill>
                <a:latin typeface="+mj-lt"/>
                <a:cs typeface="Times New Roman"/>
              </a:rPr>
              <a:t>Conclusion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7DE3E-5828-4E3A-8E8B-DC403C9BED03}"/>
              </a:ext>
            </a:extLst>
          </p:cNvPr>
          <p:cNvSpPr txBox="1"/>
          <p:nvPr/>
        </p:nvSpPr>
        <p:spPr>
          <a:xfrm>
            <a:off x="679450" y="3140075"/>
            <a:ext cx="12725400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Conflict within teams can have a significant impact and it can undermine the efforts of all team members at each stage of the team development. 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Not all team conflicts are the same.</a:t>
            </a:r>
          </a:p>
          <a:p>
            <a:pPr marL="685800" indent="-685800" algn="just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The leader may perceive such dissent as a challenge to his or her role and an attack on his or her status and position within the team.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endParaRPr lang="en-US" sz="4400" b="0" i="0" u="none" strike="noStrike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8525D39F-2A53-4709-B335-165FD262CE96}"/>
              </a:ext>
            </a:extLst>
          </p:cNvPr>
          <p:cNvSpPr/>
          <p:nvPr/>
        </p:nvSpPr>
        <p:spPr>
          <a:xfrm>
            <a:off x="14090650" y="3368675"/>
            <a:ext cx="4799171" cy="59527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98180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9652F4A-E389-45F7-8E60-DBAD9179BC44}"/>
              </a:ext>
            </a:extLst>
          </p:cNvPr>
          <p:cNvSpPr/>
          <p:nvPr/>
        </p:nvSpPr>
        <p:spPr>
          <a:xfrm>
            <a:off x="0" y="2225674"/>
            <a:ext cx="20104100" cy="908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Chapter 2 Key Learning Points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631950" y="3292475"/>
            <a:ext cx="16840200" cy="44319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Conflict has a distinct lifecycle that is broadly predictable; it comprises five stages: pre-conflict, early conflict, mid-conflict, late conflict and post-conflict.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There are a variety of conflict management interventions that can be used at each stage of the conflict lifecycle.</a:t>
            </a:r>
          </a:p>
          <a:p>
            <a:pPr algn="l" rtl="0"/>
            <a:endParaRPr lang="en-AE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8342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94B9A5A8-EEC5-4191-B426-809D08B4BFE2}"/>
              </a:ext>
            </a:extLst>
          </p:cNvPr>
          <p:cNvSpPr/>
          <p:nvPr/>
        </p:nvSpPr>
        <p:spPr>
          <a:xfrm>
            <a:off x="0" y="2225674"/>
            <a:ext cx="20104100" cy="908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Chapter 2 Key Learning Points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500505" y="3300184"/>
            <a:ext cx="17602200" cy="47089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Conflict avoidance is not a good management strategy – it generally leads to an escalation and simply puts off the inevitable.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There are several antecedents to a conflict at the pre-conflict stage. Planning conflict management into processes such as project teams and change </a:t>
            </a:r>
            <a:r>
              <a:rPr lang="en-US" sz="4800" b="0" i="0" u="none" strike="noStrike" dirty="0" err="1">
                <a:solidFill>
                  <a:srgbClr val="000000"/>
                </a:solidFill>
                <a:effectLst/>
                <a:latin typeface="NotoSerif"/>
              </a:rPr>
              <a:t>programmes</a:t>
            </a: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 can be a useful way of preventing dysfunctional conflict from escalating.</a:t>
            </a:r>
          </a:p>
          <a:p>
            <a:pPr algn="l" rtl="0"/>
            <a:endParaRPr lang="en-AE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367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94B9A5A8-EEC5-4191-B426-809D08B4BFE2}"/>
              </a:ext>
            </a:extLst>
          </p:cNvPr>
          <p:cNvSpPr/>
          <p:nvPr/>
        </p:nvSpPr>
        <p:spPr>
          <a:xfrm>
            <a:off x="0" y="2225674"/>
            <a:ext cx="20104100" cy="9083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Chapter 2 Key Learning Points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1500505" y="3300184"/>
            <a:ext cx="17602200" cy="47089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Conflict is nothing to be feared – when it is managed well, at any stage of the conflict lifecycle, it can be a positive and deeply affirming experience for the parties and for the person managing it.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en-US" sz="4800" b="0" i="0" u="none" strike="noStrike" dirty="0">
                <a:solidFill>
                  <a:srgbClr val="000000"/>
                </a:solidFill>
                <a:effectLst/>
                <a:latin typeface="NotoSerif"/>
              </a:rPr>
              <a:t>Corporate conflict management strategies should take account of each stage of the conflict lifecycle and appropriate remedies and resources should be put in place to resolve conflict at each stage.</a:t>
            </a:r>
          </a:p>
          <a:p>
            <a:pPr algn="l" rtl="0"/>
            <a:endParaRPr lang="en-AE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6793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05" y="889734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References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2127250" y="4177347"/>
            <a:ext cx="18135600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860425" indent="-860425" algn="l"/>
            <a:r>
              <a:rPr lang="en-US" sz="4800" b="0" i="0" dirty="0">
                <a:solidFill>
                  <a:srgbClr val="000000"/>
                </a:solidFill>
                <a:effectLst/>
                <a:latin typeface="NotoSerif"/>
              </a:rPr>
              <a:t>Tuckman, B W (1965) Developmental sequence in small groups, </a:t>
            </a:r>
            <a:r>
              <a:rPr lang="en-US" sz="4800" b="0" i="1" dirty="0" err="1">
                <a:solidFill>
                  <a:srgbClr val="000000"/>
                </a:solidFill>
                <a:effectLst/>
                <a:latin typeface="NotoSerif"/>
              </a:rPr>
              <a:t>PsychologicalBulletin</a:t>
            </a:r>
            <a:r>
              <a:rPr lang="en-US" sz="4800" b="0" i="1" dirty="0">
                <a:solidFill>
                  <a:srgbClr val="000000"/>
                </a:solidFill>
                <a:effectLst/>
                <a:latin typeface="NotoSerif"/>
              </a:rPr>
              <a:t>,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NotoSerif"/>
              </a:rPr>
              <a:t> </a:t>
            </a:r>
            <a:r>
              <a:rPr lang="en-US" sz="4800" b="1" i="0" dirty="0">
                <a:solidFill>
                  <a:srgbClr val="000000"/>
                </a:solidFill>
                <a:effectLst/>
                <a:latin typeface="NotoSerif"/>
              </a:rPr>
              <a:t>63</a:t>
            </a:r>
            <a:r>
              <a:rPr lang="en-US" sz="4800" b="0" i="0" dirty="0">
                <a:solidFill>
                  <a:srgbClr val="000000"/>
                </a:solidFill>
                <a:effectLst/>
                <a:latin typeface="NotoSerif"/>
              </a:rPr>
              <a:t> (6), pp 384–99.</a:t>
            </a:r>
            <a:endParaRPr lang="en-US" sz="4800" b="0" i="0" u="none" strike="noStrike" dirty="0">
              <a:solidFill>
                <a:srgbClr val="000000"/>
              </a:solidFill>
              <a:effectLst/>
              <a:latin typeface="NotoSerif"/>
            </a:endParaRPr>
          </a:p>
        </p:txBody>
      </p:sp>
    </p:spTree>
    <p:extLst>
      <p:ext uri="{BB962C8B-B14F-4D97-AF65-F5344CB8AC3E}">
        <p14:creationId xmlns:p14="http://schemas.microsoft.com/office/powerpoint/2010/main" val="24845435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006" y="701675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Readings for Next Class</a:t>
            </a:r>
            <a:endParaRPr lang="en-AE" sz="5400" i="1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A779AD0-21ED-4295-8E83-DF254B1CC1FF}"/>
              </a:ext>
            </a:extLst>
          </p:cNvPr>
          <p:cNvSpPr txBox="1">
            <a:spLocks/>
          </p:cNvSpPr>
          <p:nvPr/>
        </p:nvSpPr>
        <p:spPr>
          <a:xfrm>
            <a:off x="984250" y="3597275"/>
            <a:ext cx="18135600" cy="36009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860425" indent="-860425" algn="l">
              <a:buFont typeface="Arial" panose="020B0604020202020204" pitchFamily="34" charset="0"/>
              <a:buChar char="•"/>
            </a:pPr>
            <a:r>
              <a:rPr lang="en-US" sz="6600" b="0" i="0" dirty="0">
                <a:solidFill>
                  <a:srgbClr val="000000"/>
                </a:solidFill>
                <a:effectLst/>
                <a:latin typeface="NotoSerif"/>
              </a:rPr>
              <a:t>Causes and the source of dysfunctional conflict </a:t>
            </a:r>
          </a:p>
          <a:p>
            <a:pPr marL="860425" indent="-860425" algn="l">
              <a:buFont typeface="Arial" panose="020B0604020202020204" pitchFamily="34" charset="0"/>
              <a:buChar char="•"/>
            </a:pPr>
            <a:r>
              <a:rPr lang="en-US" sz="6600" b="0" i="0" dirty="0">
                <a:solidFill>
                  <a:srgbClr val="000000"/>
                </a:solidFill>
                <a:effectLst/>
                <a:latin typeface="NotoSerif"/>
              </a:rPr>
              <a:t>Managing conflict as an entrepreneur</a:t>
            </a:r>
          </a:p>
          <a:p>
            <a:pPr marL="860425" indent="-860425" algn="l">
              <a:buFont typeface="Arial" panose="020B0604020202020204" pitchFamily="34" charset="0"/>
              <a:buChar char="•"/>
            </a:pPr>
            <a:r>
              <a:rPr lang="en-US" sz="6600" dirty="0">
                <a:solidFill>
                  <a:srgbClr val="000000"/>
                </a:solidFill>
                <a:latin typeface="NotoSerif"/>
              </a:rPr>
              <a:t>Selected Journal Readings</a:t>
            </a:r>
            <a:endParaRPr lang="en-US" sz="6600" b="0" i="0" dirty="0">
              <a:solidFill>
                <a:srgbClr val="000000"/>
              </a:solidFill>
              <a:effectLst/>
              <a:latin typeface="NotoSerif"/>
            </a:endParaRPr>
          </a:p>
          <a:p>
            <a:pPr marL="860425" indent="-860425" algn="l"/>
            <a:endParaRPr lang="en-US" sz="3600" b="0" i="0" u="none" strike="noStrike" dirty="0">
              <a:solidFill>
                <a:srgbClr val="000000"/>
              </a:solidFill>
              <a:effectLst/>
              <a:latin typeface="NotoSerif"/>
            </a:endParaRPr>
          </a:p>
        </p:txBody>
      </p:sp>
    </p:spTree>
    <p:extLst>
      <p:ext uri="{BB962C8B-B14F-4D97-AF65-F5344CB8AC3E}">
        <p14:creationId xmlns:p14="http://schemas.microsoft.com/office/powerpoint/2010/main" val="109965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0009-4528-9A41-96E9-6D821118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006" y="701675"/>
            <a:ext cx="18973800" cy="1015663"/>
          </a:xfrm>
        </p:spPr>
        <p:txBody>
          <a:bodyPr/>
          <a:lstStyle/>
          <a:p>
            <a:pPr algn="ctr" rtl="0"/>
            <a:r>
              <a:rPr lang="en-US" sz="6600" dirty="0">
                <a:latin typeface="+mn-lt"/>
              </a:rPr>
              <a:t>That’s it. Enjoy reading and participate more.</a:t>
            </a:r>
            <a:endParaRPr lang="en-AE" sz="5400" i="1" dirty="0"/>
          </a:p>
        </p:txBody>
      </p:sp>
      <p:sp>
        <p:nvSpPr>
          <p:cNvPr id="3" name="Freeform 82">
            <a:extLst>
              <a:ext uri="{FF2B5EF4-FFF2-40B4-BE49-F238E27FC236}">
                <a16:creationId xmlns:a16="http://schemas.microsoft.com/office/drawing/2014/main" id="{E4D2C33B-DFEE-4092-A60E-68F387FDC79B}"/>
              </a:ext>
            </a:extLst>
          </p:cNvPr>
          <p:cNvSpPr>
            <a:spLocks/>
          </p:cNvSpPr>
          <p:nvPr/>
        </p:nvSpPr>
        <p:spPr bwMode="auto">
          <a:xfrm flipH="1">
            <a:off x="2660650" y="4054475"/>
            <a:ext cx="15601950" cy="5181599"/>
          </a:xfrm>
          <a:custGeom>
            <a:avLst/>
            <a:gdLst>
              <a:gd name="T0" fmla="*/ 956 w 5419"/>
              <a:gd name="T1" fmla="*/ 1511 h 1621"/>
              <a:gd name="T2" fmla="*/ 677 w 5419"/>
              <a:gd name="T3" fmla="*/ 1421 h 1621"/>
              <a:gd name="T4" fmla="*/ 329 w 5419"/>
              <a:gd name="T5" fmla="*/ 1346 h 1621"/>
              <a:gd name="T6" fmla="*/ 458 w 5419"/>
              <a:gd name="T7" fmla="*/ 1304 h 1621"/>
              <a:gd name="T8" fmla="*/ 833 w 5419"/>
              <a:gd name="T9" fmla="*/ 1354 h 1621"/>
              <a:gd name="T10" fmla="*/ 1725 w 5419"/>
              <a:gd name="T11" fmla="*/ 1429 h 1621"/>
              <a:gd name="T12" fmla="*/ 2697 w 5419"/>
              <a:gd name="T13" fmla="*/ 1394 h 1621"/>
              <a:gd name="T14" fmla="*/ 590 w 5419"/>
              <a:gd name="T15" fmla="*/ 1224 h 1621"/>
              <a:gd name="T16" fmla="*/ 220 w 5419"/>
              <a:gd name="T17" fmla="*/ 1043 h 1621"/>
              <a:gd name="T18" fmla="*/ 85 w 5419"/>
              <a:gd name="T19" fmla="*/ 992 h 1621"/>
              <a:gd name="T20" fmla="*/ 95 w 5419"/>
              <a:gd name="T21" fmla="*/ 901 h 1621"/>
              <a:gd name="T22" fmla="*/ 373 w 5419"/>
              <a:gd name="T23" fmla="*/ 940 h 1621"/>
              <a:gd name="T24" fmla="*/ 444 w 5419"/>
              <a:gd name="T25" fmla="*/ 884 h 1621"/>
              <a:gd name="T26" fmla="*/ 355 w 5419"/>
              <a:gd name="T27" fmla="*/ 793 h 1621"/>
              <a:gd name="T28" fmla="*/ 423 w 5419"/>
              <a:gd name="T29" fmla="*/ 736 h 1621"/>
              <a:gd name="T30" fmla="*/ 570 w 5419"/>
              <a:gd name="T31" fmla="*/ 746 h 1621"/>
              <a:gd name="T32" fmla="*/ 947 w 5419"/>
              <a:gd name="T33" fmla="*/ 741 h 1621"/>
              <a:gd name="T34" fmla="*/ 1232 w 5419"/>
              <a:gd name="T35" fmla="*/ 772 h 1621"/>
              <a:gd name="T36" fmla="*/ 1455 w 5419"/>
              <a:gd name="T37" fmla="*/ 792 h 1621"/>
              <a:gd name="T38" fmla="*/ 1211 w 5419"/>
              <a:gd name="T39" fmla="*/ 711 h 1621"/>
              <a:gd name="T40" fmla="*/ 964 w 5419"/>
              <a:gd name="T41" fmla="*/ 649 h 1621"/>
              <a:gd name="T42" fmla="*/ 576 w 5419"/>
              <a:gd name="T43" fmla="*/ 555 h 1621"/>
              <a:gd name="T44" fmla="*/ 196 w 5419"/>
              <a:gd name="T45" fmla="*/ 421 h 1621"/>
              <a:gd name="T46" fmla="*/ 378 w 5419"/>
              <a:gd name="T47" fmla="*/ 402 h 1621"/>
              <a:gd name="T48" fmla="*/ 252 w 5419"/>
              <a:gd name="T49" fmla="*/ 299 h 1621"/>
              <a:gd name="T50" fmla="*/ 188 w 5419"/>
              <a:gd name="T51" fmla="*/ 182 h 1621"/>
              <a:gd name="T52" fmla="*/ 420 w 5419"/>
              <a:gd name="T53" fmla="*/ 158 h 1621"/>
              <a:gd name="T54" fmla="*/ 599 w 5419"/>
              <a:gd name="T55" fmla="*/ 176 h 1621"/>
              <a:gd name="T56" fmla="*/ 817 w 5419"/>
              <a:gd name="T57" fmla="*/ 260 h 1621"/>
              <a:gd name="T58" fmla="*/ 1009 w 5419"/>
              <a:gd name="T59" fmla="*/ 336 h 1621"/>
              <a:gd name="T60" fmla="*/ 1227 w 5419"/>
              <a:gd name="T61" fmla="*/ 412 h 1621"/>
              <a:gd name="T62" fmla="*/ 1245 w 5419"/>
              <a:gd name="T63" fmla="*/ 344 h 1621"/>
              <a:gd name="T64" fmla="*/ 1023 w 5419"/>
              <a:gd name="T65" fmla="*/ 262 h 1621"/>
              <a:gd name="T66" fmla="*/ 488 w 5419"/>
              <a:gd name="T67" fmla="*/ 31 h 1621"/>
              <a:gd name="T68" fmla="*/ 594 w 5419"/>
              <a:gd name="T69" fmla="*/ 50 h 1621"/>
              <a:gd name="T70" fmla="*/ 785 w 5419"/>
              <a:gd name="T71" fmla="*/ 89 h 1621"/>
              <a:gd name="T72" fmla="*/ 1042 w 5419"/>
              <a:gd name="T73" fmla="*/ 82 h 1621"/>
              <a:gd name="T74" fmla="*/ 1314 w 5419"/>
              <a:gd name="T75" fmla="*/ 154 h 1621"/>
              <a:gd name="T76" fmla="*/ 1450 w 5419"/>
              <a:gd name="T77" fmla="*/ 152 h 1621"/>
              <a:gd name="T78" fmla="*/ 1739 w 5419"/>
              <a:gd name="T79" fmla="*/ 189 h 1621"/>
              <a:gd name="T80" fmla="*/ 2021 w 5419"/>
              <a:gd name="T81" fmla="*/ 207 h 1621"/>
              <a:gd name="T82" fmla="*/ 2186 w 5419"/>
              <a:gd name="T83" fmla="*/ 158 h 1621"/>
              <a:gd name="T84" fmla="*/ 2412 w 5419"/>
              <a:gd name="T85" fmla="*/ 254 h 1621"/>
              <a:gd name="T86" fmla="*/ 2759 w 5419"/>
              <a:gd name="T87" fmla="*/ 289 h 1621"/>
              <a:gd name="T88" fmla="*/ 2891 w 5419"/>
              <a:gd name="T89" fmla="*/ 251 h 1621"/>
              <a:gd name="T90" fmla="*/ 3246 w 5419"/>
              <a:gd name="T91" fmla="*/ 270 h 1621"/>
              <a:gd name="T92" fmla="*/ 3478 w 5419"/>
              <a:gd name="T93" fmla="*/ 285 h 1621"/>
              <a:gd name="T94" fmla="*/ 3764 w 5419"/>
              <a:gd name="T95" fmla="*/ 310 h 1621"/>
              <a:gd name="T96" fmla="*/ 4010 w 5419"/>
              <a:gd name="T97" fmla="*/ 275 h 1621"/>
              <a:gd name="T98" fmla="*/ 4303 w 5419"/>
              <a:gd name="T99" fmla="*/ 203 h 1621"/>
              <a:gd name="T100" fmla="*/ 4460 w 5419"/>
              <a:gd name="T101" fmla="*/ 200 h 1621"/>
              <a:gd name="T102" fmla="*/ 4766 w 5419"/>
              <a:gd name="T103" fmla="*/ 68 h 1621"/>
              <a:gd name="T104" fmla="*/ 4834 w 5419"/>
              <a:gd name="T105" fmla="*/ 87 h 1621"/>
              <a:gd name="T106" fmla="*/ 5027 w 5419"/>
              <a:gd name="T107" fmla="*/ 169 h 1621"/>
              <a:gd name="T108" fmla="*/ 5180 w 5419"/>
              <a:gd name="T109" fmla="*/ 132 h 1621"/>
              <a:gd name="T110" fmla="*/ 5321 w 5419"/>
              <a:gd name="T111" fmla="*/ 166 h 1621"/>
              <a:gd name="T112" fmla="*/ 5103 w 5419"/>
              <a:gd name="T113" fmla="*/ 448 h 1621"/>
              <a:gd name="T114" fmla="*/ 5114 w 5419"/>
              <a:gd name="T115" fmla="*/ 562 h 1621"/>
              <a:gd name="T116" fmla="*/ 5024 w 5419"/>
              <a:gd name="T117" fmla="*/ 775 h 1621"/>
              <a:gd name="T118" fmla="*/ 4846 w 5419"/>
              <a:gd name="T119" fmla="*/ 1082 h 1621"/>
              <a:gd name="T120" fmla="*/ 4436 w 5419"/>
              <a:gd name="T121" fmla="*/ 1290 h 1621"/>
              <a:gd name="T122" fmla="*/ 4103 w 5419"/>
              <a:gd name="T123" fmla="*/ 1405 h 1621"/>
              <a:gd name="T124" fmla="*/ 3547 w 5419"/>
              <a:gd name="T125" fmla="*/ 1492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419" h="1621">
                <a:moveTo>
                  <a:pt x="2082" y="1621"/>
                </a:moveTo>
                <a:cubicBezTo>
                  <a:pt x="2075" y="1621"/>
                  <a:pt x="2069" y="1621"/>
                  <a:pt x="2063" y="1621"/>
                </a:cubicBezTo>
                <a:cubicBezTo>
                  <a:pt x="2061" y="1621"/>
                  <a:pt x="2060" y="1620"/>
                  <a:pt x="2059" y="1620"/>
                </a:cubicBezTo>
                <a:cubicBezTo>
                  <a:pt x="1964" y="1615"/>
                  <a:pt x="1869" y="1620"/>
                  <a:pt x="1774" y="1612"/>
                </a:cubicBezTo>
                <a:cubicBezTo>
                  <a:pt x="1749" y="1610"/>
                  <a:pt x="1724" y="1610"/>
                  <a:pt x="1699" y="1607"/>
                </a:cubicBezTo>
                <a:cubicBezTo>
                  <a:pt x="1644" y="1601"/>
                  <a:pt x="1590" y="1597"/>
                  <a:pt x="1535" y="1594"/>
                </a:cubicBezTo>
                <a:cubicBezTo>
                  <a:pt x="1492" y="1592"/>
                  <a:pt x="1449" y="1590"/>
                  <a:pt x="1406" y="1582"/>
                </a:cubicBezTo>
                <a:cubicBezTo>
                  <a:pt x="1366" y="1574"/>
                  <a:pt x="1326" y="1568"/>
                  <a:pt x="1286" y="1570"/>
                </a:cubicBezTo>
                <a:cubicBezTo>
                  <a:pt x="1282" y="1570"/>
                  <a:pt x="1279" y="1570"/>
                  <a:pt x="1276" y="1567"/>
                </a:cubicBezTo>
                <a:cubicBezTo>
                  <a:pt x="1258" y="1551"/>
                  <a:pt x="1237" y="1549"/>
                  <a:pt x="1214" y="1550"/>
                </a:cubicBezTo>
                <a:cubicBezTo>
                  <a:pt x="1192" y="1551"/>
                  <a:pt x="1170" y="1551"/>
                  <a:pt x="1148" y="1547"/>
                </a:cubicBezTo>
                <a:cubicBezTo>
                  <a:pt x="1111" y="1540"/>
                  <a:pt x="1075" y="1531"/>
                  <a:pt x="1037" y="1530"/>
                </a:cubicBezTo>
                <a:cubicBezTo>
                  <a:pt x="1020" y="1530"/>
                  <a:pt x="1005" y="1524"/>
                  <a:pt x="993" y="1512"/>
                </a:cubicBezTo>
                <a:cubicBezTo>
                  <a:pt x="989" y="1508"/>
                  <a:pt x="986" y="1508"/>
                  <a:pt x="982" y="1511"/>
                </a:cubicBezTo>
                <a:cubicBezTo>
                  <a:pt x="973" y="1516"/>
                  <a:pt x="964" y="1519"/>
                  <a:pt x="956" y="1511"/>
                </a:cubicBezTo>
                <a:cubicBezTo>
                  <a:pt x="945" y="1502"/>
                  <a:pt x="933" y="1500"/>
                  <a:pt x="919" y="1501"/>
                </a:cubicBezTo>
                <a:cubicBezTo>
                  <a:pt x="898" y="1502"/>
                  <a:pt x="879" y="1497"/>
                  <a:pt x="862" y="1484"/>
                </a:cubicBezTo>
                <a:cubicBezTo>
                  <a:pt x="852" y="1476"/>
                  <a:pt x="838" y="1472"/>
                  <a:pt x="828" y="1478"/>
                </a:cubicBezTo>
                <a:cubicBezTo>
                  <a:pt x="810" y="1489"/>
                  <a:pt x="795" y="1485"/>
                  <a:pt x="779" y="1476"/>
                </a:cubicBezTo>
                <a:cubicBezTo>
                  <a:pt x="771" y="1472"/>
                  <a:pt x="762" y="1468"/>
                  <a:pt x="752" y="1470"/>
                </a:cubicBezTo>
                <a:cubicBezTo>
                  <a:pt x="747" y="1472"/>
                  <a:pt x="745" y="1469"/>
                  <a:pt x="745" y="1465"/>
                </a:cubicBezTo>
                <a:cubicBezTo>
                  <a:pt x="745" y="1462"/>
                  <a:pt x="745" y="1460"/>
                  <a:pt x="745" y="1458"/>
                </a:cubicBezTo>
                <a:cubicBezTo>
                  <a:pt x="746" y="1447"/>
                  <a:pt x="745" y="1447"/>
                  <a:pt x="736" y="1452"/>
                </a:cubicBezTo>
                <a:cubicBezTo>
                  <a:pt x="726" y="1457"/>
                  <a:pt x="715" y="1461"/>
                  <a:pt x="705" y="1464"/>
                </a:cubicBezTo>
                <a:cubicBezTo>
                  <a:pt x="701" y="1465"/>
                  <a:pt x="697" y="1466"/>
                  <a:pt x="694" y="1463"/>
                </a:cubicBezTo>
                <a:cubicBezTo>
                  <a:pt x="691" y="1460"/>
                  <a:pt x="693" y="1456"/>
                  <a:pt x="695" y="1453"/>
                </a:cubicBezTo>
                <a:cubicBezTo>
                  <a:pt x="700" y="1445"/>
                  <a:pt x="697" y="1441"/>
                  <a:pt x="689" y="1440"/>
                </a:cubicBezTo>
                <a:cubicBezTo>
                  <a:pt x="686" y="1439"/>
                  <a:pt x="683" y="1437"/>
                  <a:pt x="680" y="1437"/>
                </a:cubicBezTo>
                <a:cubicBezTo>
                  <a:pt x="673" y="1437"/>
                  <a:pt x="672" y="1434"/>
                  <a:pt x="676" y="1428"/>
                </a:cubicBezTo>
                <a:cubicBezTo>
                  <a:pt x="678" y="1426"/>
                  <a:pt x="680" y="1423"/>
                  <a:pt x="677" y="1421"/>
                </a:cubicBezTo>
                <a:cubicBezTo>
                  <a:pt x="675" y="1418"/>
                  <a:pt x="672" y="1419"/>
                  <a:pt x="669" y="1420"/>
                </a:cubicBezTo>
                <a:cubicBezTo>
                  <a:pt x="661" y="1424"/>
                  <a:pt x="653" y="1422"/>
                  <a:pt x="644" y="1420"/>
                </a:cubicBezTo>
                <a:cubicBezTo>
                  <a:pt x="617" y="1412"/>
                  <a:pt x="593" y="1419"/>
                  <a:pt x="570" y="1433"/>
                </a:cubicBezTo>
                <a:cubicBezTo>
                  <a:pt x="566" y="1435"/>
                  <a:pt x="564" y="1440"/>
                  <a:pt x="559" y="1441"/>
                </a:cubicBezTo>
                <a:cubicBezTo>
                  <a:pt x="560" y="1436"/>
                  <a:pt x="561" y="1432"/>
                  <a:pt x="562" y="1427"/>
                </a:cubicBezTo>
                <a:cubicBezTo>
                  <a:pt x="564" y="1417"/>
                  <a:pt x="560" y="1411"/>
                  <a:pt x="551" y="1409"/>
                </a:cubicBezTo>
                <a:cubicBezTo>
                  <a:pt x="521" y="1402"/>
                  <a:pt x="491" y="1395"/>
                  <a:pt x="461" y="1388"/>
                </a:cubicBezTo>
                <a:cubicBezTo>
                  <a:pt x="450" y="1386"/>
                  <a:pt x="439" y="1387"/>
                  <a:pt x="428" y="1383"/>
                </a:cubicBezTo>
                <a:cubicBezTo>
                  <a:pt x="421" y="1380"/>
                  <a:pt x="417" y="1377"/>
                  <a:pt x="419" y="1368"/>
                </a:cubicBezTo>
                <a:cubicBezTo>
                  <a:pt x="420" y="1357"/>
                  <a:pt x="412" y="1351"/>
                  <a:pt x="402" y="1356"/>
                </a:cubicBezTo>
                <a:cubicBezTo>
                  <a:pt x="394" y="1360"/>
                  <a:pt x="388" y="1359"/>
                  <a:pt x="381" y="1355"/>
                </a:cubicBezTo>
                <a:cubicBezTo>
                  <a:pt x="377" y="1351"/>
                  <a:pt x="373" y="1351"/>
                  <a:pt x="368" y="1355"/>
                </a:cubicBezTo>
                <a:cubicBezTo>
                  <a:pt x="363" y="1360"/>
                  <a:pt x="357" y="1361"/>
                  <a:pt x="351" y="1358"/>
                </a:cubicBezTo>
                <a:cubicBezTo>
                  <a:pt x="347" y="1357"/>
                  <a:pt x="342" y="1354"/>
                  <a:pt x="338" y="1354"/>
                </a:cubicBezTo>
                <a:cubicBezTo>
                  <a:pt x="332" y="1354"/>
                  <a:pt x="330" y="1351"/>
                  <a:pt x="329" y="1346"/>
                </a:cubicBezTo>
                <a:cubicBezTo>
                  <a:pt x="326" y="1336"/>
                  <a:pt x="324" y="1335"/>
                  <a:pt x="314" y="1341"/>
                </a:cubicBezTo>
                <a:cubicBezTo>
                  <a:pt x="308" y="1345"/>
                  <a:pt x="302" y="1350"/>
                  <a:pt x="295" y="1352"/>
                </a:cubicBezTo>
                <a:cubicBezTo>
                  <a:pt x="295" y="1351"/>
                  <a:pt x="294" y="1351"/>
                  <a:pt x="294" y="1350"/>
                </a:cubicBezTo>
                <a:cubicBezTo>
                  <a:pt x="303" y="1337"/>
                  <a:pt x="303" y="1337"/>
                  <a:pt x="295" y="1323"/>
                </a:cubicBezTo>
                <a:cubicBezTo>
                  <a:pt x="294" y="1321"/>
                  <a:pt x="293" y="1319"/>
                  <a:pt x="292" y="1318"/>
                </a:cubicBezTo>
                <a:cubicBezTo>
                  <a:pt x="284" y="1301"/>
                  <a:pt x="272" y="1298"/>
                  <a:pt x="255" y="1306"/>
                </a:cubicBezTo>
                <a:cubicBezTo>
                  <a:pt x="246" y="1311"/>
                  <a:pt x="240" y="1308"/>
                  <a:pt x="239" y="1298"/>
                </a:cubicBezTo>
                <a:cubicBezTo>
                  <a:pt x="238" y="1293"/>
                  <a:pt x="238" y="1288"/>
                  <a:pt x="239" y="1283"/>
                </a:cubicBezTo>
                <a:cubicBezTo>
                  <a:pt x="242" y="1269"/>
                  <a:pt x="255" y="1265"/>
                  <a:pt x="265" y="1274"/>
                </a:cubicBezTo>
                <a:cubicBezTo>
                  <a:pt x="273" y="1281"/>
                  <a:pt x="281" y="1284"/>
                  <a:pt x="290" y="1286"/>
                </a:cubicBezTo>
                <a:cubicBezTo>
                  <a:pt x="299" y="1287"/>
                  <a:pt x="307" y="1290"/>
                  <a:pt x="313" y="1297"/>
                </a:cubicBezTo>
                <a:cubicBezTo>
                  <a:pt x="322" y="1309"/>
                  <a:pt x="327" y="1310"/>
                  <a:pt x="338" y="1300"/>
                </a:cubicBezTo>
                <a:cubicBezTo>
                  <a:pt x="346" y="1294"/>
                  <a:pt x="353" y="1292"/>
                  <a:pt x="363" y="1294"/>
                </a:cubicBezTo>
                <a:cubicBezTo>
                  <a:pt x="381" y="1297"/>
                  <a:pt x="398" y="1305"/>
                  <a:pt x="415" y="1309"/>
                </a:cubicBezTo>
                <a:cubicBezTo>
                  <a:pt x="430" y="1313"/>
                  <a:pt x="445" y="1313"/>
                  <a:pt x="458" y="1304"/>
                </a:cubicBezTo>
                <a:cubicBezTo>
                  <a:pt x="465" y="1298"/>
                  <a:pt x="469" y="1300"/>
                  <a:pt x="475" y="1306"/>
                </a:cubicBezTo>
                <a:cubicBezTo>
                  <a:pt x="503" y="1334"/>
                  <a:pt x="535" y="1348"/>
                  <a:pt x="574" y="1331"/>
                </a:cubicBezTo>
                <a:cubicBezTo>
                  <a:pt x="580" y="1328"/>
                  <a:pt x="585" y="1330"/>
                  <a:pt x="590" y="1332"/>
                </a:cubicBezTo>
                <a:cubicBezTo>
                  <a:pt x="593" y="1334"/>
                  <a:pt x="597" y="1338"/>
                  <a:pt x="601" y="1335"/>
                </a:cubicBezTo>
                <a:cubicBezTo>
                  <a:pt x="605" y="1331"/>
                  <a:pt x="602" y="1327"/>
                  <a:pt x="601" y="1323"/>
                </a:cubicBezTo>
                <a:cubicBezTo>
                  <a:pt x="598" y="1317"/>
                  <a:pt x="601" y="1315"/>
                  <a:pt x="607" y="1315"/>
                </a:cubicBezTo>
                <a:cubicBezTo>
                  <a:pt x="613" y="1315"/>
                  <a:pt x="619" y="1317"/>
                  <a:pt x="625" y="1318"/>
                </a:cubicBezTo>
                <a:cubicBezTo>
                  <a:pt x="638" y="1322"/>
                  <a:pt x="649" y="1327"/>
                  <a:pt x="663" y="1324"/>
                </a:cubicBezTo>
                <a:cubicBezTo>
                  <a:pt x="666" y="1324"/>
                  <a:pt x="666" y="1326"/>
                  <a:pt x="667" y="1328"/>
                </a:cubicBezTo>
                <a:cubicBezTo>
                  <a:pt x="670" y="1337"/>
                  <a:pt x="677" y="1339"/>
                  <a:pt x="685" y="1339"/>
                </a:cubicBezTo>
                <a:cubicBezTo>
                  <a:pt x="715" y="1340"/>
                  <a:pt x="745" y="1343"/>
                  <a:pt x="774" y="1353"/>
                </a:cubicBezTo>
                <a:cubicBezTo>
                  <a:pt x="776" y="1354"/>
                  <a:pt x="779" y="1354"/>
                  <a:pt x="782" y="1353"/>
                </a:cubicBezTo>
                <a:cubicBezTo>
                  <a:pt x="791" y="1348"/>
                  <a:pt x="797" y="1351"/>
                  <a:pt x="802" y="1361"/>
                </a:cubicBezTo>
                <a:cubicBezTo>
                  <a:pt x="807" y="1371"/>
                  <a:pt x="813" y="1372"/>
                  <a:pt x="822" y="1364"/>
                </a:cubicBezTo>
                <a:cubicBezTo>
                  <a:pt x="826" y="1361"/>
                  <a:pt x="829" y="1358"/>
                  <a:pt x="833" y="1354"/>
                </a:cubicBezTo>
                <a:cubicBezTo>
                  <a:pt x="837" y="1360"/>
                  <a:pt x="841" y="1366"/>
                  <a:pt x="848" y="1366"/>
                </a:cubicBezTo>
                <a:cubicBezTo>
                  <a:pt x="856" y="1366"/>
                  <a:pt x="864" y="1367"/>
                  <a:pt x="871" y="1367"/>
                </a:cubicBezTo>
                <a:cubicBezTo>
                  <a:pt x="897" y="1368"/>
                  <a:pt x="900" y="1370"/>
                  <a:pt x="905" y="1342"/>
                </a:cubicBezTo>
                <a:cubicBezTo>
                  <a:pt x="905" y="1342"/>
                  <a:pt x="906" y="1342"/>
                  <a:pt x="906" y="1341"/>
                </a:cubicBezTo>
                <a:cubicBezTo>
                  <a:pt x="909" y="1331"/>
                  <a:pt x="913" y="1328"/>
                  <a:pt x="923" y="1331"/>
                </a:cubicBezTo>
                <a:cubicBezTo>
                  <a:pt x="967" y="1340"/>
                  <a:pt x="1012" y="1346"/>
                  <a:pt x="1056" y="1353"/>
                </a:cubicBezTo>
                <a:cubicBezTo>
                  <a:pt x="1084" y="1357"/>
                  <a:pt x="1113" y="1360"/>
                  <a:pt x="1141" y="1363"/>
                </a:cubicBezTo>
                <a:cubicBezTo>
                  <a:pt x="1175" y="1367"/>
                  <a:pt x="1207" y="1377"/>
                  <a:pt x="1240" y="1386"/>
                </a:cubicBezTo>
                <a:cubicBezTo>
                  <a:pt x="1265" y="1392"/>
                  <a:pt x="1289" y="1396"/>
                  <a:pt x="1314" y="1387"/>
                </a:cubicBezTo>
                <a:cubicBezTo>
                  <a:pt x="1324" y="1383"/>
                  <a:pt x="1333" y="1385"/>
                  <a:pt x="1343" y="1390"/>
                </a:cubicBezTo>
                <a:cubicBezTo>
                  <a:pt x="1362" y="1399"/>
                  <a:pt x="1383" y="1403"/>
                  <a:pt x="1405" y="1402"/>
                </a:cubicBezTo>
                <a:cubicBezTo>
                  <a:pt x="1424" y="1400"/>
                  <a:pt x="1444" y="1401"/>
                  <a:pt x="1463" y="1406"/>
                </a:cubicBezTo>
                <a:cubicBezTo>
                  <a:pt x="1492" y="1412"/>
                  <a:pt x="1521" y="1415"/>
                  <a:pt x="1551" y="1415"/>
                </a:cubicBezTo>
                <a:cubicBezTo>
                  <a:pt x="1570" y="1415"/>
                  <a:pt x="1588" y="1417"/>
                  <a:pt x="1606" y="1419"/>
                </a:cubicBezTo>
                <a:cubicBezTo>
                  <a:pt x="1645" y="1425"/>
                  <a:pt x="1685" y="1428"/>
                  <a:pt x="1725" y="1429"/>
                </a:cubicBezTo>
                <a:cubicBezTo>
                  <a:pt x="1765" y="1430"/>
                  <a:pt x="1805" y="1429"/>
                  <a:pt x="1844" y="1432"/>
                </a:cubicBezTo>
                <a:cubicBezTo>
                  <a:pt x="1871" y="1435"/>
                  <a:pt x="1898" y="1440"/>
                  <a:pt x="1925" y="1437"/>
                </a:cubicBezTo>
                <a:cubicBezTo>
                  <a:pt x="1968" y="1431"/>
                  <a:pt x="2010" y="1435"/>
                  <a:pt x="2052" y="1437"/>
                </a:cubicBezTo>
                <a:cubicBezTo>
                  <a:pt x="2073" y="1439"/>
                  <a:pt x="2094" y="1442"/>
                  <a:pt x="2116" y="1441"/>
                </a:cubicBezTo>
                <a:cubicBezTo>
                  <a:pt x="2141" y="1439"/>
                  <a:pt x="2167" y="1443"/>
                  <a:pt x="2192" y="1437"/>
                </a:cubicBezTo>
                <a:cubicBezTo>
                  <a:pt x="2208" y="1433"/>
                  <a:pt x="2224" y="1434"/>
                  <a:pt x="2239" y="1437"/>
                </a:cubicBezTo>
                <a:cubicBezTo>
                  <a:pt x="2256" y="1441"/>
                  <a:pt x="2272" y="1442"/>
                  <a:pt x="2289" y="1439"/>
                </a:cubicBezTo>
                <a:cubicBezTo>
                  <a:pt x="2309" y="1434"/>
                  <a:pt x="2330" y="1432"/>
                  <a:pt x="2351" y="1431"/>
                </a:cubicBezTo>
                <a:cubicBezTo>
                  <a:pt x="2380" y="1429"/>
                  <a:pt x="2408" y="1428"/>
                  <a:pt x="2436" y="1426"/>
                </a:cubicBezTo>
                <a:cubicBezTo>
                  <a:pt x="2474" y="1423"/>
                  <a:pt x="2512" y="1420"/>
                  <a:pt x="2550" y="1417"/>
                </a:cubicBezTo>
                <a:cubicBezTo>
                  <a:pt x="2573" y="1416"/>
                  <a:pt x="2595" y="1414"/>
                  <a:pt x="2617" y="1412"/>
                </a:cubicBezTo>
                <a:cubicBezTo>
                  <a:pt x="2652" y="1409"/>
                  <a:pt x="2686" y="1401"/>
                  <a:pt x="2721" y="1410"/>
                </a:cubicBezTo>
                <a:cubicBezTo>
                  <a:pt x="2726" y="1411"/>
                  <a:pt x="2728" y="1409"/>
                  <a:pt x="2728" y="1404"/>
                </a:cubicBezTo>
                <a:cubicBezTo>
                  <a:pt x="2728" y="1397"/>
                  <a:pt x="2725" y="1393"/>
                  <a:pt x="2718" y="1393"/>
                </a:cubicBezTo>
                <a:cubicBezTo>
                  <a:pt x="2711" y="1393"/>
                  <a:pt x="2704" y="1394"/>
                  <a:pt x="2697" y="1394"/>
                </a:cubicBezTo>
                <a:cubicBezTo>
                  <a:pt x="2547" y="1398"/>
                  <a:pt x="2396" y="1404"/>
                  <a:pt x="2246" y="1406"/>
                </a:cubicBezTo>
                <a:cubicBezTo>
                  <a:pt x="2108" y="1407"/>
                  <a:pt x="1970" y="1407"/>
                  <a:pt x="1832" y="1401"/>
                </a:cubicBezTo>
                <a:cubicBezTo>
                  <a:pt x="1743" y="1397"/>
                  <a:pt x="1655" y="1391"/>
                  <a:pt x="1567" y="1383"/>
                </a:cubicBezTo>
                <a:cubicBezTo>
                  <a:pt x="1490" y="1377"/>
                  <a:pt x="1413" y="1368"/>
                  <a:pt x="1336" y="1358"/>
                </a:cubicBezTo>
                <a:cubicBezTo>
                  <a:pt x="1241" y="1345"/>
                  <a:pt x="1148" y="1325"/>
                  <a:pt x="1054" y="1307"/>
                </a:cubicBezTo>
                <a:cubicBezTo>
                  <a:pt x="1024" y="1302"/>
                  <a:pt x="994" y="1292"/>
                  <a:pt x="964" y="1293"/>
                </a:cubicBezTo>
                <a:cubicBezTo>
                  <a:pt x="930" y="1293"/>
                  <a:pt x="898" y="1290"/>
                  <a:pt x="870" y="1269"/>
                </a:cubicBezTo>
                <a:cubicBezTo>
                  <a:pt x="859" y="1261"/>
                  <a:pt x="845" y="1260"/>
                  <a:pt x="831" y="1264"/>
                </a:cubicBezTo>
                <a:cubicBezTo>
                  <a:pt x="822" y="1267"/>
                  <a:pt x="813" y="1266"/>
                  <a:pt x="803" y="1264"/>
                </a:cubicBezTo>
                <a:cubicBezTo>
                  <a:pt x="788" y="1261"/>
                  <a:pt x="773" y="1255"/>
                  <a:pt x="757" y="1259"/>
                </a:cubicBezTo>
                <a:cubicBezTo>
                  <a:pt x="743" y="1262"/>
                  <a:pt x="733" y="1258"/>
                  <a:pt x="724" y="1247"/>
                </a:cubicBezTo>
                <a:cubicBezTo>
                  <a:pt x="721" y="1243"/>
                  <a:pt x="717" y="1242"/>
                  <a:pt x="712" y="1244"/>
                </a:cubicBezTo>
                <a:cubicBezTo>
                  <a:pt x="705" y="1247"/>
                  <a:pt x="697" y="1248"/>
                  <a:pt x="689" y="1245"/>
                </a:cubicBezTo>
                <a:cubicBezTo>
                  <a:pt x="665" y="1237"/>
                  <a:pt x="638" y="1235"/>
                  <a:pt x="614" y="1225"/>
                </a:cubicBezTo>
                <a:cubicBezTo>
                  <a:pt x="606" y="1221"/>
                  <a:pt x="598" y="1220"/>
                  <a:pt x="590" y="1224"/>
                </a:cubicBezTo>
                <a:cubicBezTo>
                  <a:pt x="573" y="1231"/>
                  <a:pt x="568" y="1230"/>
                  <a:pt x="557" y="1215"/>
                </a:cubicBezTo>
                <a:cubicBezTo>
                  <a:pt x="553" y="1209"/>
                  <a:pt x="548" y="1205"/>
                  <a:pt x="542" y="1205"/>
                </a:cubicBezTo>
                <a:cubicBezTo>
                  <a:pt x="521" y="1204"/>
                  <a:pt x="502" y="1196"/>
                  <a:pt x="483" y="1190"/>
                </a:cubicBezTo>
                <a:cubicBezTo>
                  <a:pt x="466" y="1184"/>
                  <a:pt x="449" y="1179"/>
                  <a:pt x="431" y="1182"/>
                </a:cubicBezTo>
                <a:cubicBezTo>
                  <a:pt x="424" y="1183"/>
                  <a:pt x="420" y="1181"/>
                  <a:pt x="417" y="1176"/>
                </a:cubicBezTo>
                <a:cubicBezTo>
                  <a:pt x="413" y="1170"/>
                  <a:pt x="408" y="1163"/>
                  <a:pt x="400" y="1165"/>
                </a:cubicBezTo>
                <a:cubicBezTo>
                  <a:pt x="383" y="1169"/>
                  <a:pt x="369" y="1162"/>
                  <a:pt x="357" y="1150"/>
                </a:cubicBezTo>
                <a:cubicBezTo>
                  <a:pt x="339" y="1133"/>
                  <a:pt x="317" y="1127"/>
                  <a:pt x="293" y="1134"/>
                </a:cubicBezTo>
                <a:cubicBezTo>
                  <a:pt x="284" y="1136"/>
                  <a:pt x="281" y="1134"/>
                  <a:pt x="281" y="1125"/>
                </a:cubicBezTo>
                <a:cubicBezTo>
                  <a:pt x="281" y="1122"/>
                  <a:pt x="281" y="1119"/>
                  <a:pt x="280" y="1117"/>
                </a:cubicBezTo>
                <a:cubicBezTo>
                  <a:pt x="267" y="1096"/>
                  <a:pt x="254" y="1076"/>
                  <a:pt x="227" y="1071"/>
                </a:cubicBezTo>
                <a:cubicBezTo>
                  <a:pt x="221" y="1070"/>
                  <a:pt x="222" y="1067"/>
                  <a:pt x="224" y="1063"/>
                </a:cubicBezTo>
                <a:cubicBezTo>
                  <a:pt x="225" y="1061"/>
                  <a:pt x="227" y="1059"/>
                  <a:pt x="229" y="1057"/>
                </a:cubicBezTo>
                <a:cubicBezTo>
                  <a:pt x="233" y="1053"/>
                  <a:pt x="237" y="1050"/>
                  <a:pt x="233" y="1044"/>
                </a:cubicBezTo>
                <a:cubicBezTo>
                  <a:pt x="230" y="1038"/>
                  <a:pt x="225" y="1042"/>
                  <a:pt x="220" y="1043"/>
                </a:cubicBezTo>
                <a:cubicBezTo>
                  <a:pt x="210" y="1046"/>
                  <a:pt x="199" y="1049"/>
                  <a:pt x="191" y="1043"/>
                </a:cubicBezTo>
                <a:cubicBezTo>
                  <a:pt x="181" y="1036"/>
                  <a:pt x="176" y="1039"/>
                  <a:pt x="169" y="1047"/>
                </a:cubicBezTo>
                <a:cubicBezTo>
                  <a:pt x="167" y="1049"/>
                  <a:pt x="165" y="1051"/>
                  <a:pt x="162" y="1052"/>
                </a:cubicBezTo>
                <a:cubicBezTo>
                  <a:pt x="159" y="1055"/>
                  <a:pt x="156" y="1056"/>
                  <a:pt x="152" y="1052"/>
                </a:cubicBezTo>
                <a:cubicBezTo>
                  <a:pt x="149" y="1049"/>
                  <a:pt x="149" y="1045"/>
                  <a:pt x="152" y="1042"/>
                </a:cubicBezTo>
                <a:cubicBezTo>
                  <a:pt x="155" y="1038"/>
                  <a:pt x="156" y="1034"/>
                  <a:pt x="160" y="1031"/>
                </a:cubicBezTo>
                <a:cubicBezTo>
                  <a:pt x="162" y="1030"/>
                  <a:pt x="164" y="1029"/>
                  <a:pt x="163" y="1026"/>
                </a:cubicBezTo>
                <a:cubicBezTo>
                  <a:pt x="162" y="1024"/>
                  <a:pt x="159" y="1025"/>
                  <a:pt x="157" y="1025"/>
                </a:cubicBezTo>
                <a:cubicBezTo>
                  <a:pt x="154" y="1025"/>
                  <a:pt x="152" y="1025"/>
                  <a:pt x="150" y="1027"/>
                </a:cubicBezTo>
                <a:cubicBezTo>
                  <a:pt x="148" y="1029"/>
                  <a:pt x="146" y="1029"/>
                  <a:pt x="144" y="1027"/>
                </a:cubicBezTo>
                <a:cubicBezTo>
                  <a:pt x="133" y="1016"/>
                  <a:pt x="120" y="1011"/>
                  <a:pt x="105" y="1012"/>
                </a:cubicBezTo>
                <a:cubicBezTo>
                  <a:pt x="98" y="1013"/>
                  <a:pt x="91" y="1013"/>
                  <a:pt x="84" y="1012"/>
                </a:cubicBezTo>
                <a:cubicBezTo>
                  <a:pt x="80" y="1012"/>
                  <a:pt x="74" y="1012"/>
                  <a:pt x="72" y="1007"/>
                </a:cubicBezTo>
                <a:cubicBezTo>
                  <a:pt x="71" y="1003"/>
                  <a:pt x="76" y="1000"/>
                  <a:pt x="79" y="997"/>
                </a:cubicBezTo>
                <a:cubicBezTo>
                  <a:pt x="81" y="995"/>
                  <a:pt x="83" y="994"/>
                  <a:pt x="85" y="992"/>
                </a:cubicBezTo>
                <a:cubicBezTo>
                  <a:pt x="87" y="990"/>
                  <a:pt x="92" y="988"/>
                  <a:pt x="90" y="984"/>
                </a:cubicBezTo>
                <a:cubicBezTo>
                  <a:pt x="89" y="980"/>
                  <a:pt x="84" y="980"/>
                  <a:pt x="80" y="981"/>
                </a:cubicBezTo>
                <a:cubicBezTo>
                  <a:pt x="71" y="981"/>
                  <a:pt x="64" y="979"/>
                  <a:pt x="55" y="975"/>
                </a:cubicBezTo>
                <a:cubicBezTo>
                  <a:pt x="35" y="965"/>
                  <a:pt x="24" y="970"/>
                  <a:pt x="16" y="990"/>
                </a:cubicBezTo>
                <a:cubicBezTo>
                  <a:pt x="13" y="998"/>
                  <a:pt x="8" y="1002"/>
                  <a:pt x="0" y="1001"/>
                </a:cubicBezTo>
                <a:cubicBezTo>
                  <a:pt x="0" y="982"/>
                  <a:pt x="0" y="964"/>
                  <a:pt x="0" y="945"/>
                </a:cubicBezTo>
                <a:cubicBezTo>
                  <a:pt x="14" y="944"/>
                  <a:pt x="17" y="939"/>
                  <a:pt x="13" y="930"/>
                </a:cubicBezTo>
                <a:cubicBezTo>
                  <a:pt x="12" y="927"/>
                  <a:pt x="8" y="925"/>
                  <a:pt x="10" y="922"/>
                </a:cubicBezTo>
                <a:cubicBezTo>
                  <a:pt x="13" y="919"/>
                  <a:pt x="17" y="920"/>
                  <a:pt x="20" y="921"/>
                </a:cubicBezTo>
                <a:cubicBezTo>
                  <a:pt x="23" y="921"/>
                  <a:pt x="25" y="922"/>
                  <a:pt x="27" y="923"/>
                </a:cubicBezTo>
                <a:cubicBezTo>
                  <a:pt x="33" y="925"/>
                  <a:pt x="36" y="924"/>
                  <a:pt x="37" y="917"/>
                </a:cubicBezTo>
                <a:cubicBezTo>
                  <a:pt x="38" y="913"/>
                  <a:pt x="41" y="907"/>
                  <a:pt x="46" y="910"/>
                </a:cubicBezTo>
                <a:cubicBezTo>
                  <a:pt x="53" y="913"/>
                  <a:pt x="60" y="913"/>
                  <a:pt x="67" y="914"/>
                </a:cubicBezTo>
                <a:cubicBezTo>
                  <a:pt x="73" y="915"/>
                  <a:pt x="80" y="917"/>
                  <a:pt x="87" y="915"/>
                </a:cubicBezTo>
                <a:cubicBezTo>
                  <a:pt x="93" y="913"/>
                  <a:pt x="100" y="911"/>
                  <a:pt x="95" y="901"/>
                </a:cubicBezTo>
                <a:cubicBezTo>
                  <a:pt x="93" y="898"/>
                  <a:pt x="95" y="896"/>
                  <a:pt x="99" y="895"/>
                </a:cubicBezTo>
                <a:cubicBezTo>
                  <a:pt x="114" y="895"/>
                  <a:pt x="119" y="899"/>
                  <a:pt x="120" y="914"/>
                </a:cubicBezTo>
                <a:cubicBezTo>
                  <a:pt x="120" y="919"/>
                  <a:pt x="121" y="923"/>
                  <a:pt x="125" y="925"/>
                </a:cubicBezTo>
                <a:cubicBezTo>
                  <a:pt x="132" y="928"/>
                  <a:pt x="139" y="930"/>
                  <a:pt x="147" y="928"/>
                </a:cubicBezTo>
                <a:cubicBezTo>
                  <a:pt x="149" y="928"/>
                  <a:pt x="150" y="924"/>
                  <a:pt x="149" y="922"/>
                </a:cubicBezTo>
                <a:cubicBezTo>
                  <a:pt x="149" y="919"/>
                  <a:pt x="149" y="915"/>
                  <a:pt x="151" y="913"/>
                </a:cubicBezTo>
                <a:cubicBezTo>
                  <a:pt x="154" y="910"/>
                  <a:pt x="158" y="903"/>
                  <a:pt x="161" y="909"/>
                </a:cubicBezTo>
                <a:cubicBezTo>
                  <a:pt x="169" y="920"/>
                  <a:pt x="179" y="920"/>
                  <a:pt x="190" y="920"/>
                </a:cubicBezTo>
                <a:cubicBezTo>
                  <a:pt x="196" y="921"/>
                  <a:pt x="202" y="922"/>
                  <a:pt x="207" y="927"/>
                </a:cubicBezTo>
                <a:cubicBezTo>
                  <a:pt x="226" y="945"/>
                  <a:pt x="241" y="944"/>
                  <a:pt x="255" y="922"/>
                </a:cubicBezTo>
                <a:cubicBezTo>
                  <a:pt x="259" y="916"/>
                  <a:pt x="264" y="914"/>
                  <a:pt x="269" y="920"/>
                </a:cubicBezTo>
                <a:cubicBezTo>
                  <a:pt x="281" y="932"/>
                  <a:pt x="296" y="936"/>
                  <a:pt x="312" y="937"/>
                </a:cubicBezTo>
                <a:cubicBezTo>
                  <a:pt x="320" y="938"/>
                  <a:pt x="328" y="937"/>
                  <a:pt x="337" y="938"/>
                </a:cubicBezTo>
                <a:cubicBezTo>
                  <a:pt x="352" y="940"/>
                  <a:pt x="365" y="940"/>
                  <a:pt x="371" y="922"/>
                </a:cubicBezTo>
                <a:cubicBezTo>
                  <a:pt x="371" y="929"/>
                  <a:pt x="370" y="934"/>
                  <a:pt x="373" y="940"/>
                </a:cubicBezTo>
                <a:cubicBezTo>
                  <a:pt x="376" y="948"/>
                  <a:pt x="383" y="951"/>
                  <a:pt x="390" y="951"/>
                </a:cubicBezTo>
                <a:cubicBezTo>
                  <a:pt x="398" y="950"/>
                  <a:pt x="393" y="943"/>
                  <a:pt x="394" y="939"/>
                </a:cubicBezTo>
                <a:cubicBezTo>
                  <a:pt x="395" y="933"/>
                  <a:pt x="399" y="929"/>
                  <a:pt x="405" y="932"/>
                </a:cubicBezTo>
                <a:cubicBezTo>
                  <a:pt x="413" y="936"/>
                  <a:pt x="420" y="936"/>
                  <a:pt x="429" y="935"/>
                </a:cubicBezTo>
                <a:cubicBezTo>
                  <a:pt x="440" y="932"/>
                  <a:pt x="451" y="932"/>
                  <a:pt x="461" y="940"/>
                </a:cubicBezTo>
                <a:cubicBezTo>
                  <a:pt x="467" y="945"/>
                  <a:pt x="473" y="944"/>
                  <a:pt x="478" y="939"/>
                </a:cubicBezTo>
                <a:cubicBezTo>
                  <a:pt x="481" y="936"/>
                  <a:pt x="484" y="933"/>
                  <a:pt x="486" y="931"/>
                </a:cubicBezTo>
                <a:cubicBezTo>
                  <a:pt x="491" y="927"/>
                  <a:pt x="494" y="920"/>
                  <a:pt x="500" y="922"/>
                </a:cubicBezTo>
                <a:cubicBezTo>
                  <a:pt x="506" y="924"/>
                  <a:pt x="505" y="931"/>
                  <a:pt x="505" y="936"/>
                </a:cubicBezTo>
                <a:cubicBezTo>
                  <a:pt x="505" y="941"/>
                  <a:pt x="509" y="939"/>
                  <a:pt x="512" y="940"/>
                </a:cubicBezTo>
                <a:cubicBezTo>
                  <a:pt x="515" y="940"/>
                  <a:pt x="518" y="940"/>
                  <a:pt x="517" y="936"/>
                </a:cubicBezTo>
                <a:cubicBezTo>
                  <a:pt x="515" y="925"/>
                  <a:pt x="521" y="922"/>
                  <a:pt x="530" y="921"/>
                </a:cubicBezTo>
                <a:cubicBezTo>
                  <a:pt x="539" y="920"/>
                  <a:pt x="540" y="916"/>
                  <a:pt x="534" y="909"/>
                </a:cubicBezTo>
                <a:cubicBezTo>
                  <a:pt x="533" y="907"/>
                  <a:pt x="530" y="906"/>
                  <a:pt x="527" y="905"/>
                </a:cubicBezTo>
                <a:cubicBezTo>
                  <a:pt x="501" y="893"/>
                  <a:pt x="473" y="887"/>
                  <a:pt x="444" y="884"/>
                </a:cubicBezTo>
                <a:cubicBezTo>
                  <a:pt x="421" y="881"/>
                  <a:pt x="400" y="876"/>
                  <a:pt x="381" y="861"/>
                </a:cubicBezTo>
                <a:cubicBezTo>
                  <a:pt x="370" y="852"/>
                  <a:pt x="362" y="840"/>
                  <a:pt x="355" y="827"/>
                </a:cubicBezTo>
                <a:cubicBezTo>
                  <a:pt x="348" y="839"/>
                  <a:pt x="343" y="840"/>
                  <a:pt x="333" y="830"/>
                </a:cubicBezTo>
                <a:cubicBezTo>
                  <a:pt x="330" y="827"/>
                  <a:pt x="328" y="822"/>
                  <a:pt x="329" y="817"/>
                </a:cubicBezTo>
                <a:cubicBezTo>
                  <a:pt x="330" y="808"/>
                  <a:pt x="323" y="805"/>
                  <a:pt x="316" y="804"/>
                </a:cubicBezTo>
                <a:cubicBezTo>
                  <a:pt x="309" y="802"/>
                  <a:pt x="306" y="807"/>
                  <a:pt x="303" y="812"/>
                </a:cubicBezTo>
                <a:cubicBezTo>
                  <a:pt x="301" y="817"/>
                  <a:pt x="301" y="823"/>
                  <a:pt x="295" y="829"/>
                </a:cubicBezTo>
                <a:cubicBezTo>
                  <a:pt x="298" y="817"/>
                  <a:pt x="292" y="814"/>
                  <a:pt x="284" y="812"/>
                </a:cubicBezTo>
                <a:cubicBezTo>
                  <a:pt x="277" y="811"/>
                  <a:pt x="269" y="806"/>
                  <a:pt x="270" y="800"/>
                </a:cubicBezTo>
                <a:cubicBezTo>
                  <a:pt x="272" y="789"/>
                  <a:pt x="273" y="778"/>
                  <a:pt x="280" y="769"/>
                </a:cubicBezTo>
                <a:cubicBezTo>
                  <a:pt x="284" y="764"/>
                  <a:pt x="288" y="763"/>
                  <a:pt x="295" y="764"/>
                </a:cubicBezTo>
                <a:cubicBezTo>
                  <a:pt x="300" y="766"/>
                  <a:pt x="302" y="768"/>
                  <a:pt x="301" y="774"/>
                </a:cubicBezTo>
                <a:cubicBezTo>
                  <a:pt x="301" y="778"/>
                  <a:pt x="304" y="780"/>
                  <a:pt x="307" y="780"/>
                </a:cubicBezTo>
                <a:cubicBezTo>
                  <a:pt x="319" y="779"/>
                  <a:pt x="326" y="785"/>
                  <a:pt x="333" y="792"/>
                </a:cubicBezTo>
                <a:cubicBezTo>
                  <a:pt x="340" y="798"/>
                  <a:pt x="348" y="800"/>
                  <a:pt x="355" y="793"/>
                </a:cubicBezTo>
                <a:cubicBezTo>
                  <a:pt x="360" y="788"/>
                  <a:pt x="362" y="790"/>
                  <a:pt x="361" y="796"/>
                </a:cubicBezTo>
                <a:cubicBezTo>
                  <a:pt x="361" y="800"/>
                  <a:pt x="363" y="801"/>
                  <a:pt x="367" y="803"/>
                </a:cubicBezTo>
                <a:cubicBezTo>
                  <a:pt x="384" y="809"/>
                  <a:pt x="402" y="809"/>
                  <a:pt x="419" y="803"/>
                </a:cubicBezTo>
                <a:cubicBezTo>
                  <a:pt x="428" y="799"/>
                  <a:pt x="437" y="799"/>
                  <a:pt x="446" y="801"/>
                </a:cubicBezTo>
                <a:cubicBezTo>
                  <a:pt x="454" y="803"/>
                  <a:pt x="461" y="808"/>
                  <a:pt x="467" y="813"/>
                </a:cubicBezTo>
                <a:cubicBezTo>
                  <a:pt x="470" y="816"/>
                  <a:pt x="472" y="820"/>
                  <a:pt x="477" y="817"/>
                </a:cubicBezTo>
                <a:cubicBezTo>
                  <a:pt x="482" y="814"/>
                  <a:pt x="482" y="810"/>
                  <a:pt x="481" y="805"/>
                </a:cubicBezTo>
                <a:cubicBezTo>
                  <a:pt x="480" y="801"/>
                  <a:pt x="478" y="798"/>
                  <a:pt x="479" y="794"/>
                </a:cubicBezTo>
                <a:cubicBezTo>
                  <a:pt x="479" y="783"/>
                  <a:pt x="474" y="778"/>
                  <a:pt x="464" y="776"/>
                </a:cubicBezTo>
                <a:cubicBezTo>
                  <a:pt x="446" y="772"/>
                  <a:pt x="430" y="767"/>
                  <a:pt x="413" y="761"/>
                </a:cubicBezTo>
                <a:cubicBezTo>
                  <a:pt x="403" y="756"/>
                  <a:pt x="402" y="751"/>
                  <a:pt x="409" y="743"/>
                </a:cubicBezTo>
                <a:cubicBezTo>
                  <a:pt x="410" y="743"/>
                  <a:pt x="410" y="742"/>
                  <a:pt x="410" y="741"/>
                </a:cubicBezTo>
                <a:cubicBezTo>
                  <a:pt x="412" y="731"/>
                  <a:pt x="419" y="725"/>
                  <a:pt x="426" y="720"/>
                </a:cubicBezTo>
                <a:cubicBezTo>
                  <a:pt x="431" y="716"/>
                  <a:pt x="433" y="718"/>
                  <a:pt x="434" y="722"/>
                </a:cubicBezTo>
                <a:cubicBezTo>
                  <a:pt x="436" y="731"/>
                  <a:pt x="431" y="735"/>
                  <a:pt x="423" y="736"/>
                </a:cubicBezTo>
                <a:cubicBezTo>
                  <a:pt x="425" y="741"/>
                  <a:pt x="428" y="745"/>
                  <a:pt x="433" y="745"/>
                </a:cubicBezTo>
                <a:cubicBezTo>
                  <a:pt x="436" y="745"/>
                  <a:pt x="437" y="741"/>
                  <a:pt x="438" y="738"/>
                </a:cubicBezTo>
                <a:cubicBezTo>
                  <a:pt x="442" y="723"/>
                  <a:pt x="446" y="720"/>
                  <a:pt x="461" y="721"/>
                </a:cubicBezTo>
                <a:cubicBezTo>
                  <a:pt x="475" y="723"/>
                  <a:pt x="490" y="723"/>
                  <a:pt x="504" y="721"/>
                </a:cubicBezTo>
                <a:cubicBezTo>
                  <a:pt x="523" y="718"/>
                  <a:pt x="527" y="722"/>
                  <a:pt x="524" y="741"/>
                </a:cubicBezTo>
                <a:cubicBezTo>
                  <a:pt x="524" y="742"/>
                  <a:pt x="524" y="743"/>
                  <a:pt x="524" y="744"/>
                </a:cubicBezTo>
                <a:cubicBezTo>
                  <a:pt x="523" y="747"/>
                  <a:pt x="520" y="751"/>
                  <a:pt x="525" y="753"/>
                </a:cubicBezTo>
                <a:cubicBezTo>
                  <a:pt x="530" y="754"/>
                  <a:pt x="535" y="756"/>
                  <a:pt x="538" y="750"/>
                </a:cubicBezTo>
                <a:cubicBezTo>
                  <a:pt x="540" y="746"/>
                  <a:pt x="542" y="743"/>
                  <a:pt x="543" y="739"/>
                </a:cubicBezTo>
                <a:cubicBezTo>
                  <a:pt x="547" y="733"/>
                  <a:pt x="551" y="732"/>
                  <a:pt x="557" y="736"/>
                </a:cubicBezTo>
                <a:cubicBezTo>
                  <a:pt x="563" y="739"/>
                  <a:pt x="562" y="744"/>
                  <a:pt x="558" y="748"/>
                </a:cubicBezTo>
                <a:cubicBezTo>
                  <a:pt x="557" y="750"/>
                  <a:pt x="556" y="751"/>
                  <a:pt x="555" y="753"/>
                </a:cubicBezTo>
                <a:cubicBezTo>
                  <a:pt x="553" y="755"/>
                  <a:pt x="553" y="758"/>
                  <a:pt x="555" y="760"/>
                </a:cubicBezTo>
                <a:cubicBezTo>
                  <a:pt x="558" y="762"/>
                  <a:pt x="559" y="759"/>
                  <a:pt x="561" y="758"/>
                </a:cubicBezTo>
                <a:cubicBezTo>
                  <a:pt x="565" y="755"/>
                  <a:pt x="568" y="751"/>
                  <a:pt x="570" y="746"/>
                </a:cubicBezTo>
                <a:cubicBezTo>
                  <a:pt x="577" y="733"/>
                  <a:pt x="583" y="731"/>
                  <a:pt x="596" y="738"/>
                </a:cubicBezTo>
                <a:cubicBezTo>
                  <a:pt x="602" y="741"/>
                  <a:pt x="608" y="745"/>
                  <a:pt x="614" y="748"/>
                </a:cubicBezTo>
                <a:cubicBezTo>
                  <a:pt x="618" y="750"/>
                  <a:pt x="623" y="751"/>
                  <a:pt x="627" y="746"/>
                </a:cubicBezTo>
                <a:cubicBezTo>
                  <a:pt x="632" y="740"/>
                  <a:pt x="635" y="733"/>
                  <a:pt x="645" y="734"/>
                </a:cubicBezTo>
                <a:cubicBezTo>
                  <a:pt x="651" y="735"/>
                  <a:pt x="655" y="733"/>
                  <a:pt x="660" y="737"/>
                </a:cubicBezTo>
                <a:cubicBezTo>
                  <a:pt x="685" y="758"/>
                  <a:pt x="713" y="763"/>
                  <a:pt x="744" y="757"/>
                </a:cubicBezTo>
                <a:cubicBezTo>
                  <a:pt x="749" y="756"/>
                  <a:pt x="753" y="757"/>
                  <a:pt x="757" y="760"/>
                </a:cubicBezTo>
                <a:cubicBezTo>
                  <a:pt x="766" y="769"/>
                  <a:pt x="777" y="770"/>
                  <a:pt x="789" y="768"/>
                </a:cubicBezTo>
                <a:cubicBezTo>
                  <a:pt x="806" y="764"/>
                  <a:pt x="821" y="759"/>
                  <a:pt x="836" y="751"/>
                </a:cubicBezTo>
                <a:cubicBezTo>
                  <a:pt x="843" y="747"/>
                  <a:pt x="850" y="743"/>
                  <a:pt x="858" y="744"/>
                </a:cubicBezTo>
                <a:cubicBezTo>
                  <a:pt x="884" y="750"/>
                  <a:pt x="912" y="750"/>
                  <a:pt x="936" y="763"/>
                </a:cubicBezTo>
                <a:cubicBezTo>
                  <a:pt x="941" y="766"/>
                  <a:pt x="945" y="765"/>
                  <a:pt x="950" y="761"/>
                </a:cubicBezTo>
                <a:cubicBezTo>
                  <a:pt x="952" y="759"/>
                  <a:pt x="954" y="757"/>
                  <a:pt x="956" y="756"/>
                </a:cubicBezTo>
                <a:cubicBezTo>
                  <a:pt x="961" y="755"/>
                  <a:pt x="960" y="753"/>
                  <a:pt x="959" y="750"/>
                </a:cubicBezTo>
                <a:cubicBezTo>
                  <a:pt x="957" y="744"/>
                  <a:pt x="953" y="741"/>
                  <a:pt x="947" y="741"/>
                </a:cubicBezTo>
                <a:cubicBezTo>
                  <a:pt x="940" y="741"/>
                  <a:pt x="937" y="735"/>
                  <a:pt x="938" y="729"/>
                </a:cubicBezTo>
                <a:cubicBezTo>
                  <a:pt x="939" y="724"/>
                  <a:pt x="945" y="726"/>
                  <a:pt x="949" y="727"/>
                </a:cubicBezTo>
                <a:cubicBezTo>
                  <a:pt x="960" y="729"/>
                  <a:pt x="963" y="738"/>
                  <a:pt x="966" y="746"/>
                </a:cubicBezTo>
                <a:cubicBezTo>
                  <a:pt x="980" y="774"/>
                  <a:pt x="1004" y="783"/>
                  <a:pt x="1032" y="769"/>
                </a:cubicBezTo>
                <a:cubicBezTo>
                  <a:pt x="1039" y="766"/>
                  <a:pt x="1046" y="764"/>
                  <a:pt x="1053" y="765"/>
                </a:cubicBezTo>
                <a:cubicBezTo>
                  <a:pt x="1058" y="765"/>
                  <a:pt x="1060" y="766"/>
                  <a:pt x="1060" y="771"/>
                </a:cubicBezTo>
                <a:cubicBezTo>
                  <a:pt x="1061" y="780"/>
                  <a:pt x="1064" y="783"/>
                  <a:pt x="1073" y="780"/>
                </a:cubicBezTo>
                <a:cubicBezTo>
                  <a:pt x="1090" y="775"/>
                  <a:pt x="1106" y="775"/>
                  <a:pt x="1123" y="775"/>
                </a:cubicBezTo>
                <a:cubicBezTo>
                  <a:pt x="1150" y="776"/>
                  <a:pt x="1175" y="770"/>
                  <a:pt x="1196" y="750"/>
                </a:cubicBezTo>
                <a:cubicBezTo>
                  <a:pt x="1196" y="750"/>
                  <a:pt x="1197" y="751"/>
                  <a:pt x="1197" y="752"/>
                </a:cubicBezTo>
                <a:cubicBezTo>
                  <a:pt x="1196" y="755"/>
                  <a:pt x="1194" y="758"/>
                  <a:pt x="1193" y="762"/>
                </a:cubicBezTo>
                <a:cubicBezTo>
                  <a:pt x="1191" y="771"/>
                  <a:pt x="1193" y="775"/>
                  <a:pt x="1202" y="777"/>
                </a:cubicBezTo>
                <a:cubicBezTo>
                  <a:pt x="1213" y="779"/>
                  <a:pt x="1216" y="777"/>
                  <a:pt x="1217" y="766"/>
                </a:cubicBezTo>
                <a:cubicBezTo>
                  <a:pt x="1217" y="763"/>
                  <a:pt x="1215" y="757"/>
                  <a:pt x="1221" y="757"/>
                </a:cubicBezTo>
                <a:cubicBezTo>
                  <a:pt x="1230" y="756"/>
                  <a:pt x="1236" y="764"/>
                  <a:pt x="1232" y="772"/>
                </a:cubicBezTo>
                <a:cubicBezTo>
                  <a:pt x="1229" y="777"/>
                  <a:pt x="1230" y="780"/>
                  <a:pt x="1236" y="782"/>
                </a:cubicBezTo>
                <a:cubicBezTo>
                  <a:pt x="1249" y="787"/>
                  <a:pt x="1262" y="793"/>
                  <a:pt x="1274" y="801"/>
                </a:cubicBezTo>
                <a:cubicBezTo>
                  <a:pt x="1284" y="807"/>
                  <a:pt x="1295" y="808"/>
                  <a:pt x="1306" y="801"/>
                </a:cubicBezTo>
                <a:cubicBezTo>
                  <a:pt x="1309" y="798"/>
                  <a:pt x="1313" y="797"/>
                  <a:pt x="1318" y="797"/>
                </a:cubicBezTo>
                <a:cubicBezTo>
                  <a:pt x="1326" y="798"/>
                  <a:pt x="1334" y="799"/>
                  <a:pt x="1342" y="800"/>
                </a:cubicBezTo>
                <a:cubicBezTo>
                  <a:pt x="1348" y="800"/>
                  <a:pt x="1353" y="803"/>
                  <a:pt x="1355" y="810"/>
                </a:cubicBezTo>
                <a:cubicBezTo>
                  <a:pt x="1356" y="817"/>
                  <a:pt x="1360" y="818"/>
                  <a:pt x="1366" y="816"/>
                </a:cubicBezTo>
                <a:cubicBezTo>
                  <a:pt x="1371" y="815"/>
                  <a:pt x="1377" y="814"/>
                  <a:pt x="1382" y="813"/>
                </a:cubicBezTo>
                <a:cubicBezTo>
                  <a:pt x="1394" y="810"/>
                  <a:pt x="1401" y="803"/>
                  <a:pt x="1403" y="791"/>
                </a:cubicBezTo>
                <a:cubicBezTo>
                  <a:pt x="1404" y="787"/>
                  <a:pt x="1404" y="783"/>
                  <a:pt x="1405" y="779"/>
                </a:cubicBezTo>
                <a:cubicBezTo>
                  <a:pt x="1408" y="809"/>
                  <a:pt x="1430" y="814"/>
                  <a:pt x="1453" y="818"/>
                </a:cubicBezTo>
                <a:cubicBezTo>
                  <a:pt x="1460" y="820"/>
                  <a:pt x="1465" y="817"/>
                  <a:pt x="1470" y="813"/>
                </a:cubicBezTo>
                <a:cubicBezTo>
                  <a:pt x="1475" y="809"/>
                  <a:pt x="1477" y="804"/>
                  <a:pt x="1475" y="798"/>
                </a:cubicBezTo>
                <a:cubicBezTo>
                  <a:pt x="1473" y="793"/>
                  <a:pt x="1468" y="796"/>
                  <a:pt x="1464" y="796"/>
                </a:cubicBezTo>
                <a:cubicBezTo>
                  <a:pt x="1461" y="796"/>
                  <a:pt x="1456" y="797"/>
                  <a:pt x="1455" y="792"/>
                </a:cubicBezTo>
                <a:cubicBezTo>
                  <a:pt x="1454" y="788"/>
                  <a:pt x="1456" y="783"/>
                  <a:pt x="1460" y="781"/>
                </a:cubicBezTo>
                <a:cubicBezTo>
                  <a:pt x="1464" y="778"/>
                  <a:pt x="1469" y="778"/>
                  <a:pt x="1473" y="778"/>
                </a:cubicBezTo>
                <a:cubicBezTo>
                  <a:pt x="1478" y="778"/>
                  <a:pt x="1483" y="778"/>
                  <a:pt x="1486" y="774"/>
                </a:cubicBezTo>
                <a:cubicBezTo>
                  <a:pt x="1481" y="767"/>
                  <a:pt x="1473" y="764"/>
                  <a:pt x="1466" y="764"/>
                </a:cubicBezTo>
                <a:cubicBezTo>
                  <a:pt x="1445" y="762"/>
                  <a:pt x="1426" y="755"/>
                  <a:pt x="1407" y="748"/>
                </a:cubicBezTo>
                <a:cubicBezTo>
                  <a:pt x="1394" y="743"/>
                  <a:pt x="1381" y="743"/>
                  <a:pt x="1368" y="751"/>
                </a:cubicBezTo>
                <a:cubicBezTo>
                  <a:pt x="1364" y="754"/>
                  <a:pt x="1360" y="753"/>
                  <a:pt x="1356" y="749"/>
                </a:cubicBezTo>
                <a:cubicBezTo>
                  <a:pt x="1349" y="741"/>
                  <a:pt x="1340" y="736"/>
                  <a:pt x="1331" y="731"/>
                </a:cubicBezTo>
                <a:cubicBezTo>
                  <a:pt x="1326" y="729"/>
                  <a:pt x="1321" y="729"/>
                  <a:pt x="1316" y="732"/>
                </a:cubicBezTo>
                <a:cubicBezTo>
                  <a:pt x="1306" y="738"/>
                  <a:pt x="1295" y="740"/>
                  <a:pt x="1284" y="737"/>
                </a:cubicBezTo>
                <a:cubicBezTo>
                  <a:pt x="1274" y="734"/>
                  <a:pt x="1264" y="731"/>
                  <a:pt x="1255" y="728"/>
                </a:cubicBezTo>
                <a:cubicBezTo>
                  <a:pt x="1248" y="725"/>
                  <a:pt x="1244" y="726"/>
                  <a:pt x="1243" y="734"/>
                </a:cubicBezTo>
                <a:cubicBezTo>
                  <a:pt x="1242" y="739"/>
                  <a:pt x="1240" y="742"/>
                  <a:pt x="1235" y="742"/>
                </a:cubicBezTo>
                <a:cubicBezTo>
                  <a:pt x="1224" y="743"/>
                  <a:pt x="1221" y="738"/>
                  <a:pt x="1224" y="728"/>
                </a:cubicBezTo>
                <a:cubicBezTo>
                  <a:pt x="1228" y="714"/>
                  <a:pt x="1225" y="711"/>
                  <a:pt x="1211" y="711"/>
                </a:cubicBezTo>
                <a:cubicBezTo>
                  <a:pt x="1202" y="711"/>
                  <a:pt x="1193" y="712"/>
                  <a:pt x="1185" y="713"/>
                </a:cubicBezTo>
                <a:cubicBezTo>
                  <a:pt x="1172" y="713"/>
                  <a:pt x="1160" y="715"/>
                  <a:pt x="1148" y="710"/>
                </a:cubicBezTo>
                <a:cubicBezTo>
                  <a:pt x="1141" y="708"/>
                  <a:pt x="1136" y="705"/>
                  <a:pt x="1138" y="695"/>
                </a:cubicBezTo>
                <a:cubicBezTo>
                  <a:pt x="1140" y="688"/>
                  <a:pt x="1136" y="682"/>
                  <a:pt x="1128" y="682"/>
                </a:cubicBezTo>
                <a:cubicBezTo>
                  <a:pt x="1103" y="681"/>
                  <a:pt x="1081" y="672"/>
                  <a:pt x="1059" y="662"/>
                </a:cubicBezTo>
                <a:cubicBezTo>
                  <a:pt x="1042" y="655"/>
                  <a:pt x="1032" y="654"/>
                  <a:pt x="1021" y="671"/>
                </a:cubicBezTo>
                <a:cubicBezTo>
                  <a:pt x="1020" y="671"/>
                  <a:pt x="1019" y="671"/>
                  <a:pt x="1019" y="671"/>
                </a:cubicBezTo>
                <a:cubicBezTo>
                  <a:pt x="1015" y="668"/>
                  <a:pt x="1020" y="659"/>
                  <a:pt x="1014" y="659"/>
                </a:cubicBezTo>
                <a:cubicBezTo>
                  <a:pt x="1009" y="659"/>
                  <a:pt x="1005" y="665"/>
                  <a:pt x="1002" y="670"/>
                </a:cubicBezTo>
                <a:cubicBezTo>
                  <a:pt x="1001" y="671"/>
                  <a:pt x="1000" y="673"/>
                  <a:pt x="999" y="674"/>
                </a:cubicBezTo>
                <a:cubicBezTo>
                  <a:pt x="995" y="681"/>
                  <a:pt x="992" y="688"/>
                  <a:pt x="990" y="695"/>
                </a:cubicBezTo>
                <a:cubicBezTo>
                  <a:pt x="988" y="700"/>
                  <a:pt x="984" y="701"/>
                  <a:pt x="979" y="699"/>
                </a:cubicBezTo>
                <a:cubicBezTo>
                  <a:pt x="976" y="697"/>
                  <a:pt x="972" y="694"/>
                  <a:pt x="974" y="690"/>
                </a:cubicBezTo>
                <a:cubicBezTo>
                  <a:pt x="983" y="677"/>
                  <a:pt x="978" y="665"/>
                  <a:pt x="974" y="653"/>
                </a:cubicBezTo>
                <a:cubicBezTo>
                  <a:pt x="972" y="646"/>
                  <a:pt x="970" y="643"/>
                  <a:pt x="964" y="649"/>
                </a:cubicBezTo>
                <a:cubicBezTo>
                  <a:pt x="954" y="657"/>
                  <a:pt x="942" y="658"/>
                  <a:pt x="931" y="660"/>
                </a:cubicBezTo>
                <a:cubicBezTo>
                  <a:pt x="927" y="661"/>
                  <a:pt x="924" y="661"/>
                  <a:pt x="923" y="658"/>
                </a:cubicBezTo>
                <a:cubicBezTo>
                  <a:pt x="917" y="646"/>
                  <a:pt x="906" y="644"/>
                  <a:pt x="895" y="642"/>
                </a:cubicBezTo>
                <a:cubicBezTo>
                  <a:pt x="885" y="639"/>
                  <a:pt x="875" y="637"/>
                  <a:pt x="870" y="628"/>
                </a:cubicBezTo>
                <a:cubicBezTo>
                  <a:pt x="868" y="623"/>
                  <a:pt x="866" y="623"/>
                  <a:pt x="861" y="624"/>
                </a:cubicBezTo>
                <a:cubicBezTo>
                  <a:pt x="843" y="629"/>
                  <a:pt x="826" y="629"/>
                  <a:pt x="811" y="618"/>
                </a:cubicBezTo>
                <a:cubicBezTo>
                  <a:pt x="805" y="614"/>
                  <a:pt x="801" y="614"/>
                  <a:pt x="795" y="617"/>
                </a:cubicBezTo>
                <a:cubicBezTo>
                  <a:pt x="782" y="623"/>
                  <a:pt x="769" y="623"/>
                  <a:pt x="756" y="614"/>
                </a:cubicBezTo>
                <a:cubicBezTo>
                  <a:pt x="753" y="611"/>
                  <a:pt x="750" y="610"/>
                  <a:pt x="746" y="612"/>
                </a:cubicBezTo>
                <a:cubicBezTo>
                  <a:pt x="729" y="618"/>
                  <a:pt x="700" y="608"/>
                  <a:pt x="691" y="593"/>
                </a:cubicBezTo>
                <a:cubicBezTo>
                  <a:pt x="683" y="601"/>
                  <a:pt x="673" y="602"/>
                  <a:pt x="664" y="599"/>
                </a:cubicBezTo>
                <a:cubicBezTo>
                  <a:pt x="651" y="594"/>
                  <a:pt x="637" y="593"/>
                  <a:pt x="623" y="592"/>
                </a:cubicBezTo>
                <a:cubicBezTo>
                  <a:pt x="604" y="590"/>
                  <a:pt x="593" y="584"/>
                  <a:pt x="588" y="563"/>
                </a:cubicBezTo>
                <a:cubicBezTo>
                  <a:pt x="588" y="561"/>
                  <a:pt x="587" y="560"/>
                  <a:pt x="587" y="558"/>
                </a:cubicBezTo>
                <a:cubicBezTo>
                  <a:pt x="585" y="551"/>
                  <a:pt x="581" y="550"/>
                  <a:pt x="576" y="555"/>
                </a:cubicBezTo>
                <a:cubicBezTo>
                  <a:pt x="572" y="559"/>
                  <a:pt x="568" y="563"/>
                  <a:pt x="563" y="567"/>
                </a:cubicBezTo>
                <a:cubicBezTo>
                  <a:pt x="545" y="582"/>
                  <a:pt x="525" y="577"/>
                  <a:pt x="514" y="556"/>
                </a:cubicBezTo>
                <a:cubicBezTo>
                  <a:pt x="510" y="547"/>
                  <a:pt x="504" y="539"/>
                  <a:pt x="495" y="533"/>
                </a:cubicBezTo>
                <a:cubicBezTo>
                  <a:pt x="487" y="527"/>
                  <a:pt x="479" y="521"/>
                  <a:pt x="474" y="512"/>
                </a:cubicBezTo>
                <a:cubicBezTo>
                  <a:pt x="468" y="522"/>
                  <a:pt x="474" y="534"/>
                  <a:pt x="468" y="544"/>
                </a:cubicBezTo>
                <a:cubicBezTo>
                  <a:pt x="459" y="531"/>
                  <a:pt x="459" y="531"/>
                  <a:pt x="445" y="538"/>
                </a:cubicBezTo>
                <a:cubicBezTo>
                  <a:pt x="439" y="540"/>
                  <a:pt x="435" y="541"/>
                  <a:pt x="429" y="538"/>
                </a:cubicBezTo>
                <a:cubicBezTo>
                  <a:pt x="413" y="531"/>
                  <a:pt x="397" y="526"/>
                  <a:pt x="381" y="521"/>
                </a:cubicBezTo>
                <a:cubicBezTo>
                  <a:pt x="332" y="505"/>
                  <a:pt x="282" y="495"/>
                  <a:pt x="234" y="476"/>
                </a:cubicBezTo>
                <a:cubicBezTo>
                  <a:pt x="230" y="475"/>
                  <a:pt x="224" y="475"/>
                  <a:pt x="224" y="470"/>
                </a:cubicBezTo>
                <a:cubicBezTo>
                  <a:pt x="223" y="465"/>
                  <a:pt x="228" y="463"/>
                  <a:pt x="231" y="460"/>
                </a:cubicBezTo>
                <a:cubicBezTo>
                  <a:pt x="234" y="458"/>
                  <a:pt x="238" y="456"/>
                  <a:pt x="236" y="452"/>
                </a:cubicBezTo>
                <a:cubicBezTo>
                  <a:pt x="235" y="447"/>
                  <a:pt x="231" y="445"/>
                  <a:pt x="227" y="444"/>
                </a:cubicBezTo>
                <a:cubicBezTo>
                  <a:pt x="224" y="444"/>
                  <a:pt x="221" y="444"/>
                  <a:pt x="218" y="444"/>
                </a:cubicBezTo>
                <a:cubicBezTo>
                  <a:pt x="204" y="443"/>
                  <a:pt x="196" y="435"/>
                  <a:pt x="196" y="421"/>
                </a:cubicBezTo>
                <a:cubicBezTo>
                  <a:pt x="196" y="416"/>
                  <a:pt x="196" y="411"/>
                  <a:pt x="198" y="406"/>
                </a:cubicBezTo>
                <a:cubicBezTo>
                  <a:pt x="199" y="400"/>
                  <a:pt x="195" y="397"/>
                  <a:pt x="189" y="399"/>
                </a:cubicBezTo>
                <a:cubicBezTo>
                  <a:pt x="178" y="402"/>
                  <a:pt x="173" y="410"/>
                  <a:pt x="174" y="424"/>
                </a:cubicBezTo>
                <a:cubicBezTo>
                  <a:pt x="167" y="416"/>
                  <a:pt x="162" y="409"/>
                  <a:pt x="159" y="401"/>
                </a:cubicBezTo>
                <a:cubicBezTo>
                  <a:pt x="156" y="393"/>
                  <a:pt x="159" y="375"/>
                  <a:pt x="166" y="369"/>
                </a:cubicBezTo>
                <a:cubicBezTo>
                  <a:pt x="175" y="362"/>
                  <a:pt x="184" y="367"/>
                  <a:pt x="191" y="371"/>
                </a:cubicBezTo>
                <a:cubicBezTo>
                  <a:pt x="201" y="377"/>
                  <a:pt x="212" y="381"/>
                  <a:pt x="224" y="381"/>
                </a:cubicBezTo>
                <a:cubicBezTo>
                  <a:pt x="231" y="381"/>
                  <a:pt x="239" y="381"/>
                  <a:pt x="247" y="381"/>
                </a:cubicBezTo>
                <a:cubicBezTo>
                  <a:pt x="280" y="381"/>
                  <a:pt x="312" y="386"/>
                  <a:pt x="338" y="410"/>
                </a:cubicBezTo>
                <a:cubicBezTo>
                  <a:pt x="348" y="419"/>
                  <a:pt x="354" y="416"/>
                  <a:pt x="359" y="404"/>
                </a:cubicBezTo>
                <a:cubicBezTo>
                  <a:pt x="360" y="402"/>
                  <a:pt x="358" y="399"/>
                  <a:pt x="361" y="398"/>
                </a:cubicBezTo>
                <a:cubicBezTo>
                  <a:pt x="364" y="398"/>
                  <a:pt x="366" y="400"/>
                  <a:pt x="367" y="402"/>
                </a:cubicBezTo>
                <a:cubicBezTo>
                  <a:pt x="368" y="404"/>
                  <a:pt x="369" y="406"/>
                  <a:pt x="370" y="407"/>
                </a:cubicBezTo>
                <a:cubicBezTo>
                  <a:pt x="373" y="412"/>
                  <a:pt x="377" y="416"/>
                  <a:pt x="382" y="411"/>
                </a:cubicBezTo>
                <a:cubicBezTo>
                  <a:pt x="388" y="406"/>
                  <a:pt x="380" y="405"/>
                  <a:pt x="378" y="402"/>
                </a:cubicBezTo>
                <a:cubicBezTo>
                  <a:pt x="378" y="401"/>
                  <a:pt x="377" y="401"/>
                  <a:pt x="377" y="400"/>
                </a:cubicBezTo>
                <a:cubicBezTo>
                  <a:pt x="375" y="398"/>
                  <a:pt x="374" y="395"/>
                  <a:pt x="376" y="393"/>
                </a:cubicBezTo>
                <a:cubicBezTo>
                  <a:pt x="378" y="390"/>
                  <a:pt x="380" y="390"/>
                  <a:pt x="383" y="392"/>
                </a:cubicBezTo>
                <a:cubicBezTo>
                  <a:pt x="395" y="398"/>
                  <a:pt x="406" y="394"/>
                  <a:pt x="414" y="383"/>
                </a:cubicBezTo>
                <a:cubicBezTo>
                  <a:pt x="416" y="381"/>
                  <a:pt x="420" y="379"/>
                  <a:pt x="420" y="376"/>
                </a:cubicBezTo>
                <a:cubicBezTo>
                  <a:pt x="420" y="365"/>
                  <a:pt x="409" y="354"/>
                  <a:pt x="399" y="356"/>
                </a:cubicBezTo>
                <a:cubicBezTo>
                  <a:pt x="379" y="360"/>
                  <a:pt x="360" y="357"/>
                  <a:pt x="341" y="348"/>
                </a:cubicBezTo>
                <a:cubicBezTo>
                  <a:pt x="334" y="346"/>
                  <a:pt x="327" y="344"/>
                  <a:pt x="321" y="349"/>
                </a:cubicBezTo>
                <a:cubicBezTo>
                  <a:pt x="316" y="352"/>
                  <a:pt x="314" y="351"/>
                  <a:pt x="313" y="345"/>
                </a:cubicBezTo>
                <a:cubicBezTo>
                  <a:pt x="312" y="337"/>
                  <a:pt x="307" y="332"/>
                  <a:pt x="299" y="330"/>
                </a:cubicBezTo>
                <a:cubicBezTo>
                  <a:pt x="291" y="327"/>
                  <a:pt x="282" y="324"/>
                  <a:pt x="273" y="321"/>
                </a:cubicBezTo>
                <a:cubicBezTo>
                  <a:pt x="265" y="319"/>
                  <a:pt x="262" y="313"/>
                  <a:pt x="263" y="305"/>
                </a:cubicBezTo>
                <a:cubicBezTo>
                  <a:pt x="263" y="304"/>
                  <a:pt x="263" y="302"/>
                  <a:pt x="264" y="300"/>
                </a:cubicBezTo>
                <a:cubicBezTo>
                  <a:pt x="264" y="295"/>
                  <a:pt x="261" y="291"/>
                  <a:pt x="256" y="291"/>
                </a:cubicBezTo>
                <a:cubicBezTo>
                  <a:pt x="252" y="290"/>
                  <a:pt x="252" y="295"/>
                  <a:pt x="252" y="299"/>
                </a:cubicBezTo>
                <a:cubicBezTo>
                  <a:pt x="251" y="303"/>
                  <a:pt x="251" y="307"/>
                  <a:pt x="245" y="308"/>
                </a:cubicBezTo>
                <a:cubicBezTo>
                  <a:pt x="236" y="308"/>
                  <a:pt x="228" y="298"/>
                  <a:pt x="230" y="289"/>
                </a:cubicBezTo>
                <a:cubicBezTo>
                  <a:pt x="230" y="286"/>
                  <a:pt x="232" y="284"/>
                  <a:pt x="230" y="281"/>
                </a:cubicBezTo>
                <a:cubicBezTo>
                  <a:pt x="227" y="281"/>
                  <a:pt x="227" y="284"/>
                  <a:pt x="225" y="285"/>
                </a:cubicBezTo>
                <a:cubicBezTo>
                  <a:pt x="220" y="291"/>
                  <a:pt x="216" y="291"/>
                  <a:pt x="212" y="284"/>
                </a:cubicBezTo>
                <a:cubicBezTo>
                  <a:pt x="207" y="273"/>
                  <a:pt x="199" y="265"/>
                  <a:pt x="191" y="258"/>
                </a:cubicBezTo>
                <a:cubicBezTo>
                  <a:pt x="182" y="249"/>
                  <a:pt x="174" y="239"/>
                  <a:pt x="173" y="225"/>
                </a:cubicBezTo>
                <a:cubicBezTo>
                  <a:pt x="172" y="220"/>
                  <a:pt x="170" y="214"/>
                  <a:pt x="165" y="212"/>
                </a:cubicBezTo>
                <a:cubicBezTo>
                  <a:pt x="145" y="202"/>
                  <a:pt x="139" y="178"/>
                  <a:pt x="120" y="166"/>
                </a:cubicBezTo>
                <a:cubicBezTo>
                  <a:pt x="115" y="162"/>
                  <a:pt x="116" y="157"/>
                  <a:pt x="118" y="152"/>
                </a:cubicBezTo>
                <a:cubicBezTo>
                  <a:pt x="121" y="147"/>
                  <a:pt x="126" y="150"/>
                  <a:pt x="129" y="153"/>
                </a:cubicBezTo>
                <a:cubicBezTo>
                  <a:pt x="135" y="158"/>
                  <a:pt x="141" y="157"/>
                  <a:pt x="147" y="153"/>
                </a:cubicBezTo>
                <a:cubicBezTo>
                  <a:pt x="154" y="148"/>
                  <a:pt x="162" y="146"/>
                  <a:pt x="171" y="146"/>
                </a:cubicBezTo>
                <a:cubicBezTo>
                  <a:pt x="186" y="147"/>
                  <a:pt x="194" y="158"/>
                  <a:pt x="190" y="172"/>
                </a:cubicBezTo>
                <a:cubicBezTo>
                  <a:pt x="189" y="175"/>
                  <a:pt x="188" y="179"/>
                  <a:pt x="188" y="182"/>
                </a:cubicBezTo>
                <a:cubicBezTo>
                  <a:pt x="188" y="183"/>
                  <a:pt x="187" y="184"/>
                  <a:pt x="187" y="184"/>
                </a:cubicBezTo>
                <a:cubicBezTo>
                  <a:pt x="188" y="184"/>
                  <a:pt x="188" y="184"/>
                  <a:pt x="189" y="183"/>
                </a:cubicBezTo>
                <a:cubicBezTo>
                  <a:pt x="193" y="183"/>
                  <a:pt x="196" y="183"/>
                  <a:pt x="200" y="184"/>
                </a:cubicBezTo>
                <a:cubicBezTo>
                  <a:pt x="219" y="189"/>
                  <a:pt x="225" y="186"/>
                  <a:pt x="231" y="167"/>
                </a:cubicBezTo>
                <a:cubicBezTo>
                  <a:pt x="233" y="158"/>
                  <a:pt x="239" y="156"/>
                  <a:pt x="248" y="158"/>
                </a:cubicBezTo>
                <a:cubicBezTo>
                  <a:pt x="255" y="159"/>
                  <a:pt x="259" y="163"/>
                  <a:pt x="263" y="170"/>
                </a:cubicBezTo>
                <a:cubicBezTo>
                  <a:pt x="274" y="190"/>
                  <a:pt x="291" y="203"/>
                  <a:pt x="314" y="208"/>
                </a:cubicBezTo>
                <a:cubicBezTo>
                  <a:pt x="333" y="214"/>
                  <a:pt x="333" y="214"/>
                  <a:pt x="329" y="194"/>
                </a:cubicBezTo>
                <a:cubicBezTo>
                  <a:pt x="327" y="183"/>
                  <a:pt x="329" y="178"/>
                  <a:pt x="338" y="174"/>
                </a:cubicBezTo>
                <a:cubicBezTo>
                  <a:pt x="341" y="189"/>
                  <a:pt x="344" y="192"/>
                  <a:pt x="359" y="193"/>
                </a:cubicBezTo>
                <a:cubicBezTo>
                  <a:pt x="369" y="193"/>
                  <a:pt x="380" y="190"/>
                  <a:pt x="387" y="200"/>
                </a:cubicBezTo>
                <a:cubicBezTo>
                  <a:pt x="387" y="201"/>
                  <a:pt x="388" y="201"/>
                  <a:pt x="389" y="201"/>
                </a:cubicBezTo>
                <a:cubicBezTo>
                  <a:pt x="401" y="197"/>
                  <a:pt x="407" y="188"/>
                  <a:pt x="408" y="175"/>
                </a:cubicBezTo>
                <a:cubicBezTo>
                  <a:pt x="408" y="168"/>
                  <a:pt x="408" y="161"/>
                  <a:pt x="416" y="158"/>
                </a:cubicBezTo>
                <a:cubicBezTo>
                  <a:pt x="417" y="157"/>
                  <a:pt x="420" y="155"/>
                  <a:pt x="420" y="158"/>
                </a:cubicBezTo>
                <a:cubicBezTo>
                  <a:pt x="421" y="166"/>
                  <a:pt x="428" y="167"/>
                  <a:pt x="434" y="170"/>
                </a:cubicBezTo>
                <a:cubicBezTo>
                  <a:pt x="441" y="173"/>
                  <a:pt x="445" y="178"/>
                  <a:pt x="444" y="186"/>
                </a:cubicBezTo>
                <a:cubicBezTo>
                  <a:pt x="443" y="195"/>
                  <a:pt x="447" y="202"/>
                  <a:pt x="455" y="206"/>
                </a:cubicBezTo>
                <a:cubicBezTo>
                  <a:pt x="462" y="211"/>
                  <a:pt x="469" y="208"/>
                  <a:pt x="476" y="203"/>
                </a:cubicBezTo>
                <a:cubicBezTo>
                  <a:pt x="482" y="197"/>
                  <a:pt x="484" y="201"/>
                  <a:pt x="484" y="207"/>
                </a:cubicBezTo>
                <a:cubicBezTo>
                  <a:pt x="484" y="216"/>
                  <a:pt x="489" y="219"/>
                  <a:pt x="497" y="217"/>
                </a:cubicBezTo>
                <a:cubicBezTo>
                  <a:pt x="499" y="217"/>
                  <a:pt x="501" y="217"/>
                  <a:pt x="503" y="216"/>
                </a:cubicBezTo>
                <a:cubicBezTo>
                  <a:pt x="512" y="214"/>
                  <a:pt x="519" y="215"/>
                  <a:pt x="523" y="225"/>
                </a:cubicBezTo>
                <a:cubicBezTo>
                  <a:pt x="528" y="234"/>
                  <a:pt x="537" y="239"/>
                  <a:pt x="546" y="240"/>
                </a:cubicBezTo>
                <a:cubicBezTo>
                  <a:pt x="553" y="242"/>
                  <a:pt x="561" y="242"/>
                  <a:pt x="559" y="231"/>
                </a:cubicBezTo>
                <a:cubicBezTo>
                  <a:pt x="559" y="228"/>
                  <a:pt x="560" y="224"/>
                  <a:pt x="561" y="221"/>
                </a:cubicBezTo>
                <a:cubicBezTo>
                  <a:pt x="561" y="214"/>
                  <a:pt x="564" y="207"/>
                  <a:pt x="560" y="201"/>
                </a:cubicBezTo>
                <a:cubicBezTo>
                  <a:pt x="549" y="189"/>
                  <a:pt x="550" y="175"/>
                  <a:pt x="550" y="160"/>
                </a:cubicBezTo>
                <a:cubicBezTo>
                  <a:pt x="557" y="164"/>
                  <a:pt x="564" y="168"/>
                  <a:pt x="572" y="168"/>
                </a:cubicBezTo>
                <a:cubicBezTo>
                  <a:pt x="582" y="167"/>
                  <a:pt x="591" y="170"/>
                  <a:pt x="599" y="176"/>
                </a:cubicBezTo>
                <a:cubicBezTo>
                  <a:pt x="606" y="181"/>
                  <a:pt x="614" y="185"/>
                  <a:pt x="622" y="189"/>
                </a:cubicBezTo>
                <a:cubicBezTo>
                  <a:pt x="645" y="202"/>
                  <a:pt x="670" y="213"/>
                  <a:pt x="691" y="231"/>
                </a:cubicBezTo>
                <a:cubicBezTo>
                  <a:pt x="696" y="235"/>
                  <a:pt x="699" y="233"/>
                  <a:pt x="701" y="228"/>
                </a:cubicBezTo>
                <a:cubicBezTo>
                  <a:pt x="702" y="226"/>
                  <a:pt x="703" y="222"/>
                  <a:pt x="707" y="223"/>
                </a:cubicBezTo>
                <a:cubicBezTo>
                  <a:pt x="710" y="224"/>
                  <a:pt x="710" y="228"/>
                  <a:pt x="710" y="230"/>
                </a:cubicBezTo>
                <a:cubicBezTo>
                  <a:pt x="711" y="235"/>
                  <a:pt x="712" y="239"/>
                  <a:pt x="716" y="240"/>
                </a:cubicBezTo>
                <a:cubicBezTo>
                  <a:pt x="721" y="241"/>
                  <a:pt x="725" y="245"/>
                  <a:pt x="730" y="246"/>
                </a:cubicBezTo>
                <a:cubicBezTo>
                  <a:pt x="737" y="248"/>
                  <a:pt x="738" y="252"/>
                  <a:pt x="735" y="258"/>
                </a:cubicBezTo>
                <a:cubicBezTo>
                  <a:pt x="728" y="267"/>
                  <a:pt x="736" y="269"/>
                  <a:pt x="742" y="273"/>
                </a:cubicBezTo>
                <a:cubicBezTo>
                  <a:pt x="750" y="278"/>
                  <a:pt x="750" y="270"/>
                  <a:pt x="752" y="266"/>
                </a:cubicBezTo>
                <a:cubicBezTo>
                  <a:pt x="753" y="264"/>
                  <a:pt x="753" y="262"/>
                  <a:pt x="756" y="262"/>
                </a:cubicBezTo>
                <a:cubicBezTo>
                  <a:pt x="758" y="267"/>
                  <a:pt x="761" y="272"/>
                  <a:pt x="762" y="278"/>
                </a:cubicBezTo>
                <a:cubicBezTo>
                  <a:pt x="764" y="282"/>
                  <a:pt x="767" y="285"/>
                  <a:pt x="771" y="285"/>
                </a:cubicBezTo>
                <a:cubicBezTo>
                  <a:pt x="776" y="285"/>
                  <a:pt x="776" y="280"/>
                  <a:pt x="777" y="277"/>
                </a:cubicBezTo>
                <a:cubicBezTo>
                  <a:pt x="785" y="257"/>
                  <a:pt x="797" y="252"/>
                  <a:pt x="817" y="260"/>
                </a:cubicBezTo>
                <a:cubicBezTo>
                  <a:pt x="821" y="262"/>
                  <a:pt x="825" y="263"/>
                  <a:pt x="828" y="266"/>
                </a:cubicBezTo>
                <a:cubicBezTo>
                  <a:pt x="845" y="275"/>
                  <a:pt x="860" y="278"/>
                  <a:pt x="874" y="261"/>
                </a:cubicBezTo>
                <a:cubicBezTo>
                  <a:pt x="874" y="261"/>
                  <a:pt x="875" y="261"/>
                  <a:pt x="875" y="260"/>
                </a:cubicBezTo>
                <a:cubicBezTo>
                  <a:pt x="880" y="258"/>
                  <a:pt x="884" y="257"/>
                  <a:pt x="889" y="260"/>
                </a:cubicBezTo>
                <a:cubicBezTo>
                  <a:pt x="891" y="261"/>
                  <a:pt x="893" y="263"/>
                  <a:pt x="892" y="266"/>
                </a:cubicBezTo>
                <a:cubicBezTo>
                  <a:pt x="891" y="271"/>
                  <a:pt x="886" y="272"/>
                  <a:pt x="882" y="273"/>
                </a:cubicBezTo>
                <a:cubicBezTo>
                  <a:pt x="879" y="273"/>
                  <a:pt x="875" y="274"/>
                  <a:pt x="875" y="277"/>
                </a:cubicBezTo>
                <a:cubicBezTo>
                  <a:pt x="874" y="281"/>
                  <a:pt x="879" y="280"/>
                  <a:pt x="881" y="282"/>
                </a:cubicBezTo>
                <a:cubicBezTo>
                  <a:pt x="886" y="284"/>
                  <a:pt x="891" y="285"/>
                  <a:pt x="896" y="287"/>
                </a:cubicBezTo>
                <a:cubicBezTo>
                  <a:pt x="903" y="289"/>
                  <a:pt x="909" y="292"/>
                  <a:pt x="913" y="298"/>
                </a:cubicBezTo>
                <a:cubicBezTo>
                  <a:pt x="916" y="302"/>
                  <a:pt x="919" y="302"/>
                  <a:pt x="924" y="300"/>
                </a:cubicBezTo>
                <a:cubicBezTo>
                  <a:pt x="938" y="295"/>
                  <a:pt x="947" y="298"/>
                  <a:pt x="956" y="310"/>
                </a:cubicBezTo>
                <a:cubicBezTo>
                  <a:pt x="961" y="316"/>
                  <a:pt x="964" y="323"/>
                  <a:pt x="968" y="330"/>
                </a:cubicBezTo>
                <a:cubicBezTo>
                  <a:pt x="973" y="338"/>
                  <a:pt x="980" y="343"/>
                  <a:pt x="989" y="346"/>
                </a:cubicBezTo>
                <a:cubicBezTo>
                  <a:pt x="999" y="349"/>
                  <a:pt x="1004" y="347"/>
                  <a:pt x="1009" y="336"/>
                </a:cubicBezTo>
                <a:cubicBezTo>
                  <a:pt x="1014" y="324"/>
                  <a:pt x="1021" y="323"/>
                  <a:pt x="1032" y="330"/>
                </a:cubicBezTo>
                <a:cubicBezTo>
                  <a:pt x="1036" y="332"/>
                  <a:pt x="1038" y="334"/>
                  <a:pt x="1043" y="333"/>
                </a:cubicBezTo>
                <a:cubicBezTo>
                  <a:pt x="1055" y="329"/>
                  <a:pt x="1055" y="329"/>
                  <a:pt x="1055" y="342"/>
                </a:cubicBezTo>
                <a:cubicBezTo>
                  <a:pt x="1054" y="344"/>
                  <a:pt x="1054" y="345"/>
                  <a:pt x="1055" y="347"/>
                </a:cubicBezTo>
                <a:cubicBezTo>
                  <a:pt x="1055" y="355"/>
                  <a:pt x="1059" y="358"/>
                  <a:pt x="1067" y="355"/>
                </a:cubicBezTo>
                <a:cubicBezTo>
                  <a:pt x="1073" y="353"/>
                  <a:pt x="1079" y="349"/>
                  <a:pt x="1085" y="348"/>
                </a:cubicBezTo>
                <a:cubicBezTo>
                  <a:pt x="1111" y="340"/>
                  <a:pt x="1138" y="355"/>
                  <a:pt x="1144" y="379"/>
                </a:cubicBezTo>
                <a:cubicBezTo>
                  <a:pt x="1146" y="388"/>
                  <a:pt x="1142" y="396"/>
                  <a:pt x="1142" y="405"/>
                </a:cubicBezTo>
                <a:cubicBezTo>
                  <a:pt x="1141" y="418"/>
                  <a:pt x="1146" y="424"/>
                  <a:pt x="1158" y="428"/>
                </a:cubicBezTo>
                <a:cubicBezTo>
                  <a:pt x="1164" y="430"/>
                  <a:pt x="1170" y="431"/>
                  <a:pt x="1176" y="433"/>
                </a:cubicBezTo>
                <a:cubicBezTo>
                  <a:pt x="1188" y="437"/>
                  <a:pt x="1195" y="435"/>
                  <a:pt x="1200" y="423"/>
                </a:cubicBezTo>
                <a:cubicBezTo>
                  <a:pt x="1204" y="416"/>
                  <a:pt x="1207" y="417"/>
                  <a:pt x="1212" y="422"/>
                </a:cubicBezTo>
                <a:cubicBezTo>
                  <a:pt x="1223" y="432"/>
                  <a:pt x="1231" y="430"/>
                  <a:pt x="1237" y="416"/>
                </a:cubicBezTo>
                <a:cubicBezTo>
                  <a:pt x="1238" y="412"/>
                  <a:pt x="1238" y="408"/>
                  <a:pt x="1234" y="406"/>
                </a:cubicBezTo>
                <a:cubicBezTo>
                  <a:pt x="1229" y="404"/>
                  <a:pt x="1228" y="408"/>
                  <a:pt x="1227" y="412"/>
                </a:cubicBezTo>
                <a:cubicBezTo>
                  <a:pt x="1227" y="415"/>
                  <a:pt x="1225" y="418"/>
                  <a:pt x="1221" y="417"/>
                </a:cubicBezTo>
                <a:cubicBezTo>
                  <a:pt x="1217" y="417"/>
                  <a:pt x="1214" y="414"/>
                  <a:pt x="1215" y="410"/>
                </a:cubicBezTo>
                <a:cubicBezTo>
                  <a:pt x="1216" y="399"/>
                  <a:pt x="1215" y="388"/>
                  <a:pt x="1216" y="376"/>
                </a:cubicBezTo>
                <a:cubicBezTo>
                  <a:pt x="1219" y="379"/>
                  <a:pt x="1220" y="380"/>
                  <a:pt x="1221" y="382"/>
                </a:cubicBezTo>
                <a:cubicBezTo>
                  <a:pt x="1227" y="388"/>
                  <a:pt x="1235" y="388"/>
                  <a:pt x="1242" y="390"/>
                </a:cubicBezTo>
                <a:cubicBezTo>
                  <a:pt x="1246" y="391"/>
                  <a:pt x="1247" y="385"/>
                  <a:pt x="1250" y="383"/>
                </a:cubicBezTo>
                <a:cubicBezTo>
                  <a:pt x="1255" y="380"/>
                  <a:pt x="1260" y="378"/>
                  <a:pt x="1267" y="380"/>
                </a:cubicBezTo>
                <a:cubicBezTo>
                  <a:pt x="1273" y="381"/>
                  <a:pt x="1280" y="381"/>
                  <a:pt x="1287" y="383"/>
                </a:cubicBezTo>
                <a:cubicBezTo>
                  <a:pt x="1284" y="376"/>
                  <a:pt x="1275" y="372"/>
                  <a:pt x="1281" y="366"/>
                </a:cubicBezTo>
                <a:cubicBezTo>
                  <a:pt x="1285" y="361"/>
                  <a:pt x="1290" y="352"/>
                  <a:pt x="1299" y="361"/>
                </a:cubicBezTo>
                <a:cubicBezTo>
                  <a:pt x="1299" y="361"/>
                  <a:pt x="1301" y="360"/>
                  <a:pt x="1301" y="359"/>
                </a:cubicBezTo>
                <a:cubicBezTo>
                  <a:pt x="1302" y="354"/>
                  <a:pt x="1304" y="349"/>
                  <a:pt x="1297" y="348"/>
                </a:cubicBezTo>
                <a:cubicBezTo>
                  <a:pt x="1289" y="347"/>
                  <a:pt x="1282" y="343"/>
                  <a:pt x="1276" y="339"/>
                </a:cubicBezTo>
                <a:cubicBezTo>
                  <a:pt x="1268" y="335"/>
                  <a:pt x="1261" y="336"/>
                  <a:pt x="1257" y="343"/>
                </a:cubicBezTo>
                <a:cubicBezTo>
                  <a:pt x="1252" y="350"/>
                  <a:pt x="1249" y="348"/>
                  <a:pt x="1245" y="344"/>
                </a:cubicBezTo>
                <a:cubicBezTo>
                  <a:pt x="1237" y="336"/>
                  <a:pt x="1231" y="327"/>
                  <a:pt x="1222" y="320"/>
                </a:cubicBezTo>
                <a:cubicBezTo>
                  <a:pt x="1217" y="316"/>
                  <a:pt x="1213" y="315"/>
                  <a:pt x="1207" y="318"/>
                </a:cubicBezTo>
                <a:cubicBezTo>
                  <a:pt x="1202" y="321"/>
                  <a:pt x="1198" y="325"/>
                  <a:pt x="1192" y="323"/>
                </a:cubicBezTo>
                <a:cubicBezTo>
                  <a:pt x="1186" y="322"/>
                  <a:pt x="1185" y="316"/>
                  <a:pt x="1182" y="312"/>
                </a:cubicBezTo>
                <a:cubicBezTo>
                  <a:pt x="1173" y="324"/>
                  <a:pt x="1173" y="324"/>
                  <a:pt x="1161" y="315"/>
                </a:cubicBezTo>
                <a:cubicBezTo>
                  <a:pt x="1156" y="312"/>
                  <a:pt x="1151" y="308"/>
                  <a:pt x="1144" y="312"/>
                </a:cubicBezTo>
                <a:cubicBezTo>
                  <a:pt x="1129" y="318"/>
                  <a:pt x="1126" y="317"/>
                  <a:pt x="1118" y="303"/>
                </a:cubicBezTo>
                <a:cubicBezTo>
                  <a:pt x="1114" y="297"/>
                  <a:pt x="1110" y="291"/>
                  <a:pt x="1105" y="285"/>
                </a:cubicBezTo>
                <a:cubicBezTo>
                  <a:pt x="1094" y="270"/>
                  <a:pt x="1089" y="270"/>
                  <a:pt x="1077" y="284"/>
                </a:cubicBezTo>
                <a:cubicBezTo>
                  <a:pt x="1074" y="287"/>
                  <a:pt x="1072" y="291"/>
                  <a:pt x="1068" y="295"/>
                </a:cubicBezTo>
                <a:cubicBezTo>
                  <a:pt x="1066" y="287"/>
                  <a:pt x="1064" y="281"/>
                  <a:pt x="1062" y="273"/>
                </a:cubicBezTo>
                <a:cubicBezTo>
                  <a:pt x="1060" y="275"/>
                  <a:pt x="1060" y="276"/>
                  <a:pt x="1059" y="277"/>
                </a:cubicBezTo>
                <a:cubicBezTo>
                  <a:pt x="1050" y="295"/>
                  <a:pt x="1040" y="295"/>
                  <a:pt x="1029" y="279"/>
                </a:cubicBezTo>
                <a:cubicBezTo>
                  <a:pt x="1027" y="276"/>
                  <a:pt x="1025" y="273"/>
                  <a:pt x="1023" y="269"/>
                </a:cubicBezTo>
                <a:cubicBezTo>
                  <a:pt x="1022" y="267"/>
                  <a:pt x="1021" y="265"/>
                  <a:pt x="1023" y="262"/>
                </a:cubicBezTo>
                <a:cubicBezTo>
                  <a:pt x="1031" y="255"/>
                  <a:pt x="1025" y="250"/>
                  <a:pt x="1020" y="245"/>
                </a:cubicBezTo>
                <a:cubicBezTo>
                  <a:pt x="1005" y="233"/>
                  <a:pt x="987" y="228"/>
                  <a:pt x="969" y="223"/>
                </a:cubicBezTo>
                <a:cubicBezTo>
                  <a:pt x="940" y="216"/>
                  <a:pt x="910" y="211"/>
                  <a:pt x="885" y="192"/>
                </a:cubicBezTo>
                <a:cubicBezTo>
                  <a:pt x="877" y="186"/>
                  <a:pt x="868" y="184"/>
                  <a:pt x="858" y="185"/>
                </a:cubicBezTo>
                <a:cubicBezTo>
                  <a:pt x="850" y="186"/>
                  <a:pt x="843" y="183"/>
                  <a:pt x="838" y="178"/>
                </a:cubicBezTo>
                <a:cubicBezTo>
                  <a:pt x="828" y="170"/>
                  <a:pt x="817" y="165"/>
                  <a:pt x="804" y="162"/>
                </a:cubicBezTo>
                <a:cubicBezTo>
                  <a:pt x="792" y="159"/>
                  <a:pt x="779" y="159"/>
                  <a:pt x="768" y="151"/>
                </a:cubicBezTo>
                <a:cubicBezTo>
                  <a:pt x="758" y="145"/>
                  <a:pt x="748" y="142"/>
                  <a:pt x="737" y="152"/>
                </a:cubicBezTo>
                <a:cubicBezTo>
                  <a:pt x="736" y="135"/>
                  <a:pt x="725" y="134"/>
                  <a:pt x="713" y="133"/>
                </a:cubicBezTo>
                <a:cubicBezTo>
                  <a:pt x="704" y="133"/>
                  <a:pt x="695" y="132"/>
                  <a:pt x="688" y="125"/>
                </a:cubicBezTo>
                <a:cubicBezTo>
                  <a:pt x="678" y="114"/>
                  <a:pt x="666" y="109"/>
                  <a:pt x="653" y="104"/>
                </a:cubicBezTo>
                <a:cubicBezTo>
                  <a:pt x="630" y="96"/>
                  <a:pt x="606" y="90"/>
                  <a:pt x="585" y="77"/>
                </a:cubicBezTo>
                <a:cubicBezTo>
                  <a:pt x="568" y="67"/>
                  <a:pt x="550" y="60"/>
                  <a:pt x="530" y="58"/>
                </a:cubicBezTo>
                <a:cubicBezTo>
                  <a:pt x="524" y="58"/>
                  <a:pt x="520" y="55"/>
                  <a:pt x="518" y="49"/>
                </a:cubicBezTo>
                <a:cubicBezTo>
                  <a:pt x="510" y="30"/>
                  <a:pt x="509" y="30"/>
                  <a:pt x="488" y="31"/>
                </a:cubicBezTo>
                <a:cubicBezTo>
                  <a:pt x="486" y="31"/>
                  <a:pt x="484" y="31"/>
                  <a:pt x="481" y="31"/>
                </a:cubicBezTo>
                <a:cubicBezTo>
                  <a:pt x="484" y="25"/>
                  <a:pt x="487" y="19"/>
                  <a:pt x="490" y="14"/>
                </a:cubicBezTo>
                <a:cubicBezTo>
                  <a:pt x="494" y="4"/>
                  <a:pt x="502" y="0"/>
                  <a:pt x="512" y="1"/>
                </a:cubicBezTo>
                <a:cubicBezTo>
                  <a:pt x="518" y="1"/>
                  <a:pt x="523" y="3"/>
                  <a:pt x="529" y="2"/>
                </a:cubicBezTo>
                <a:cubicBezTo>
                  <a:pt x="539" y="0"/>
                  <a:pt x="542" y="2"/>
                  <a:pt x="544" y="12"/>
                </a:cubicBezTo>
                <a:cubicBezTo>
                  <a:pt x="544" y="16"/>
                  <a:pt x="544" y="20"/>
                  <a:pt x="544" y="24"/>
                </a:cubicBezTo>
                <a:cubicBezTo>
                  <a:pt x="543" y="30"/>
                  <a:pt x="546" y="31"/>
                  <a:pt x="551" y="31"/>
                </a:cubicBezTo>
                <a:cubicBezTo>
                  <a:pt x="562" y="32"/>
                  <a:pt x="570" y="27"/>
                  <a:pt x="577" y="20"/>
                </a:cubicBezTo>
                <a:cubicBezTo>
                  <a:pt x="579" y="19"/>
                  <a:pt x="580" y="16"/>
                  <a:pt x="583" y="17"/>
                </a:cubicBezTo>
                <a:cubicBezTo>
                  <a:pt x="585" y="18"/>
                  <a:pt x="585" y="21"/>
                  <a:pt x="586" y="23"/>
                </a:cubicBezTo>
                <a:cubicBezTo>
                  <a:pt x="586" y="25"/>
                  <a:pt x="586" y="26"/>
                  <a:pt x="586" y="28"/>
                </a:cubicBezTo>
                <a:cubicBezTo>
                  <a:pt x="586" y="35"/>
                  <a:pt x="589" y="37"/>
                  <a:pt x="595" y="35"/>
                </a:cubicBezTo>
                <a:cubicBezTo>
                  <a:pt x="601" y="32"/>
                  <a:pt x="604" y="35"/>
                  <a:pt x="607" y="40"/>
                </a:cubicBezTo>
                <a:cubicBezTo>
                  <a:pt x="610" y="44"/>
                  <a:pt x="609" y="48"/>
                  <a:pt x="606" y="51"/>
                </a:cubicBezTo>
                <a:cubicBezTo>
                  <a:pt x="603" y="55"/>
                  <a:pt x="598" y="53"/>
                  <a:pt x="594" y="50"/>
                </a:cubicBezTo>
                <a:cubicBezTo>
                  <a:pt x="591" y="49"/>
                  <a:pt x="589" y="47"/>
                  <a:pt x="586" y="51"/>
                </a:cubicBezTo>
                <a:cubicBezTo>
                  <a:pt x="583" y="55"/>
                  <a:pt x="585" y="57"/>
                  <a:pt x="587" y="60"/>
                </a:cubicBezTo>
                <a:cubicBezTo>
                  <a:pt x="592" y="65"/>
                  <a:pt x="610" y="61"/>
                  <a:pt x="612" y="53"/>
                </a:cubicBezTo>
                <a:cubicBezTo>
                  <a:pt x="616" y="40"/>
                  <a:pt x="625" y="42"/>
                  <a:pt x="634" y="44"/>
                </a:cubicBezTo>
                <a:cubicBezTo>
                  <a:pt x="653" y="47"/>
                  <a:pt x="671" y="56"/>
                  <a:pt x="689" y="61"/>
                </a:cubicBezTo>
                <a:cubicBezTo>
                  <a:pt x="694" y="63"/>
                  <a:pt x="694" y="67"/>
                  <a:pt x="692" y="71"/>
                </a:cubicBezTo>
                <a:cubicBezTo>
                  <a:pt x="690" y="76"/>
                  <a:pt x="688" y="81"/>
                  <a:pt x="687" y="87"/>
                </a:cubicBezTo>
                <a:cubicBezTo>
                  <a:pt x="687" y="93"/>
                  <a:pt x="691" y="95"/>
                  <a:pt x="695" y="97"/>
                </a:cubicBezTo>
                <a:cubicBezTo>
                  <a:pt x="698" y="99"/>
                  <a:pt x="699" y="94"/>
                  <a:pt x="701" y="93"/>
                </a:cubicBezTo>
                <a:cubicBezTo>
                  <a:pt x="706" y="86"/>
                  <a:pt x="712" y="79"/>
                  <a:pt x="717" y="72"/>
                </a:cubicBezTo>
                <a:cubicBezTo>
                  <a:pt x="718" y="74"/>
                  <a:pt x="718" y="75"/>
                  <a:pt x="718" y="76"/>
                </a:cubicBezTo>
                <a:cubicBezTo>
                  <a:pt x="719" y="88"/>
                  <a:pt x="719" y="88"/>
                  <a:pt x="730" y="82"/>
                </a:cubicBezTo>
                <a:cubicBezTo>
                  <a:pt x="734" y="79"/>
                  <a:pt x="735" y="81"/>
                  <a:pt x="736" y="84"/>
                </a:cubicBezTo>
                <a:cubicBezTo>
                  <a:pt x="739" y="92"/>
                  <a:pt x="745" y="95"/>
                  <a:pt x="752" y="93"/>
                </a:cubicBezTo>
                <a:cubicBezTo>
                  <a:pt x="763" y="88"/>
                  <a:pt x="774" y="89"/>
                  <a:pt x="785" y="89"/>
                </a:cubicBezTo>
                <a:cubicBezTo>
                  <a:pt x="791" y="89"/>
                  <a:pt x="794" y="88"/>
                  <a:pt x="790" y="82"/>
                </a:cubicBezTo>
                <a:cubicBezTo>
                  <a:pt x="787" y="76"/>
                  <a:pt x="788" y="72"/>
                  <a:pt x="795" y="68"/>
                </a:cubicBezTo>
                <a:cubicBezTo>
                  <a:pt x="786" y="65"/>
                  <a:pt x="777" y="63"/>
                  <a:pt x="769" y="59"/>
                </a:cubicBezTo>
                <a:cubicBezTo>
                  <a:pt x="761" y="56"/>
                  <a:pt x="753" y="52"/>
                  <a:pt x="747" y="45"/>
                </a:cubicBezTo>
                <a:cubicBezTo>
                  <a:pt x="760" y="42"/>
                  <a:pt x="760" y="42"/>
                  <a:pt x="779" y="51"/>
                </a:cubicBezTo>
                <a:cubicBezTo>
                  <a:pt x="791" y="57"/>
                  <a:pt x="797" y="56"/>
                  <a:pt x="804" y="47"/>
                </a:cubicBezTo>
                <a:cubicBezTo>
                  <a:pt x="811" y="37"/>
                  <a:pt x="811" y="37"/>
                  <a:pt x="817" y="48"/>
                </a:cubicBezTo>
                <a:cubicBezTo>
                  <a:pt x="817" y="49"/>
                  <a:pt x="818" y="50"/>
                  <a:pt x="818" y="51"/>
                </a:cubicBezTo>
                <a:cubicBezTo>
                  <a:pt x="832" y="77"/>
                  <a:pt x="846" y="78"/>
                  <a:pt x="865" y="56"/>
                </a:cubicBezTo>
                <a:cubicBezTo>
                  <a:pt x="872" y="47"/>
                  <a:pt x="882" y="41"/>
                  <a:pt x="893" y="39"/>
                </a:cubicBezTo>
                <a:cubicBezTo>
                  <a:pt x="905" y="38"/>
                  <a:pt x="915" y="42"/>
                  <a:pt x="926" y="46"/>
                </a:cubicBezTo>
                <a:cubicBezTo>
                  <a:pt x="939" y="52"/>
                  <a:pt x="953" y="58"/>
                  <a:pt x="967" y="60"/>
                </a:cubicBezTo>
                <a:cubicBezTo>
                  <a:pt x="978" y="61"/>
                  <a:pt x="989" y="64"/>
                  <a:pt x="998" y="69"/>
                </a:cubicBezTo>
                <a:cubicBezTo>
                  <a:pt x="1005" y="73"/>
                  <a:pt x="1014" y="77"/>
                  <a:pt x="1022" y="74"/>
                </a:cubicBezTo>
                <a:cubicBezTo>
                  <a:pt x="1032" y="70"/>
                  <a:pt x="1037" y="75"/>
                  <a:pt x="1042" y="82"/>
                </a:cubicBezTo>
                <a:cubicBezTo>
                  <a:pt x="1051" y="95"/>
                  <a:pt x="1056" y="110"/>
                  <a:pt x="1056" y="127"/>
                </a:cubicBezTo>
                <a:cubicBezTo>
                  <a:pt x="1056" y="131"/>
                  <a:pt x="1056" y="135"/>
                  <a:pt x="1062" y="137"/>
                </a:cubicBezTo>
                <a:cubicBezTo>
                  <a:pt x="1068" y="140"/>
                  <a:pt x="1070" y="135"/>
                  <a:pt x="1073" y="132"/>
                </a:cubicBezTo>
                <a:cubicBezTo>
                  <a:pt x="1075" y="129"/>
                  <a:pt x="1077" y="126"/>
                  <a:pt x="1079" y="124"/>
                </a:cubicBezTo>
                <a:cubicBezTo>
                  <a:pt x="1087" y="115"/>
                  <a:pt x="1098" y="113"/>
                  <a:pt x="1109" y="112"/>
                </a:cubicBezTo>
                <a:cubicBezTo>
                  <a:pt x="1118" y="112"/>
                  <a:pt x="1118" y="120"/>
                  <a:pt x="1122" y="125"/>
                </a:cubicBezTo>
                <a:cubicBezTo>
                  <a:pt x="1127" y="116"/>
                  <a:pt x="1135" y="112"/>
                  <a:pt x="1144" y="114"/>
                </a:cubicBezTo>
                <a:cubicBezTo>
                  <a:pt x="1155" y="117"/>
                  <a:pt x="1166" y="116"/>
                  <a:pt x="1177" y="115"/>
                </a:cubicBezTo>
                <a:cubicBezTo>
                  <a:pt x="1200" y="114"/>
                  <a:pt x="1222" y="119"/>
                  <a:pt x="1239" y="137"/>
                </a:cubicBezTo>
                <a:cubicBezTo>
                  <a:pt x="1242" y="140"/>
                  <a:pt x="1245" y="143"/>
                  <a:pt x="1249" y="141"/>
                </a:cubicBezTo>
                <a:cubicBezTo>
                  <a:pt x="1257" y="136"/>
                  <a:pt x="1265" y="137"/>
                  <a:pt x="1273" y="138"/>
                </a:cubicBezTo>
                <a:cubicBezTo>
                  <a:pt x="1276" y="138"/>
                  <a:pt x="1278" y="137"/>
                  <a:pt x="1280" y="134"/>
                </a:cubicBezTo>
                <a:cubicBezTo>
                  <a:pt x="1282" y="129"/>
                  <a:pt x="1286" y="130"/>
                  <a:pt x="1290" y="132"/>
                </a:cubicBezTo>
                <a:cubicBezTo>
                  <a:pt x="1295" y="134"/>
                  <a:pt x="1302" y="133"/>
                  <a:pt x="1303" y="141"/>
                </a:cubicBezTo>
                <a:cubicBezTo>
                  <a:pt x="1303" y="149"/>
                  <a:pt x="1308" y="152"/>
                  <a:pt x="1314" y="154"/>
                </a:cubicBezTo>
                <a:cubicBezTo>
                  <a:pt x="1319" y="156"/>
                  <a:pt x="1325" y="156"/>
                  <a:pt x="1327" y="160"/>
                </a:cubicBezTo>
                <a:cubicBezTo>
                  <a:pt x="1331" y="169"/>
                  <a:pt x="1338" y="167"/>
                  <a:pt x="1346" y="167"/>
                </a:cubicBezTo>
                <a:cubicBezTo>
                  <a:pt x="1349" y="166"/>
                  <a:pt x="1352" y="167"/>
                  <a:pt x="1355" y="167"/>
                </a:cubicBezTo>
                <a:cubicBezTo>
                  <a:pt x="1369" y="168"/>
                  <a:pt x="1383" y="171"/>
                  <a:pt x="1397" y="170"/>
                </a:cubicBezTo>
                <a:cubicBezTo>
                  <a:pt x="1403" y="169"/>
                  <a:pt x="1411" y="169"/>
                  <a:pt x="1413" y="165"/>
                </a:cubicBezTo>
                <a:cubicBezTo>
                  <a:pt x="1415" y="159"/>
                  <a:pt x="1407" y="156"/>
                  <a:pt x="1402" y="153"/>
                </a:cubicBezTo>
                <a:cubicBezTo>
                  <a:pt x="1401" y="152"/>
                  <a:pt x="1400" y="151"/>
                  <a:pt x="1399" y="151"/>
                </a:cubicBezTo>
                <a:cubicBezTo>
                  <a:pt x="1384" y="140"/>
                  <a:pt x="1382" y="129"/>
                  <a:pt x="1394" y="114"/>
                </a:cubicBezTo>
                <a:cubicBezTo>
                  <a:pt x="1398" y="120"/>
                  <a:pt x="1401" y="129"/>
                  <a:pt x="1409" y="133"/>
                </a:cubicBezTo>
                <a:cubicBezTo>
                  <a:pt x="1418" y="137"/>
                  <a:pt x="1425" y="131"/>
                  <a:pt x="1433" y="128"/>
                </a:cubicBezTo>
                <a:cubicBezTo>
                  <a:pt x="1436" y="126"/>
                  <a:pt x="1439" y="127"/>
                  <a:pt x="1438" y="132"/>
                </a:cubicBezTo>
                <a:cubicBezTo>
                  <a:pt x="1437" y="134"/>
                  <a:pt x="1437" y="136"/>
                  <a:pt x="1436" y="138"/>
                </a:cubicBezTo>
                <a:cubicBezTo>
                  <a:pt x="1435" y="141"/>
                  <a:pt x="1434" y="144"/>
                  <a:pt x="1436" y="147"/>
                </a:cubicBezTo>
                <a:cubicBezTo>
                  <a:pt x="1437" y="149"/>
                  <a:pt x="1440" y="146"/>
                  <a:pt x="1442" y="146"/>
                </a:cubicBezTo>
                <a:cubicBezTo>
                  <a:pt x="1449" y="143"/>
                  <a:pt x="1451" y="146"/>
                  <a:pt x="1450" y="152"/>
                </a:cubicBezTo>
                <a:cubicBezTo>
                  <a:pt x="1450" y="154"/>
                  <a:pt x="1448" y="156"/>
                  <a:pt x="1451" y="158"/>
                </a:cubicBezTo>
                <a:cubicBezTo>
                  <a:pt x="1468" y="136"/>
                  <a:pt x="1476" y="134"/>
                  <a:pt x="1503" y="146"/>
                </a:cubicBezTo>
                <a:cubicBezTo>
                  <a:pt x="1504" y="146"/>
                  <a:pt x="1504" y="146"/>
                  <a:pt x="1505" y="147"/>
                </a:cubicBezTo>
                <a:cubicBezTo>
                  <a:pt x="1526" y="157"/>
                  <a:pt x="1548" y="163"/>
                  <a:pt x="1571" y="160"/>
                </a:cubicBezTo>
                <a:cubicBezTo>
                  <a:pt x="1579" y="159"/>
                  <a:pt x="1584" y="162"/>
                  <a:pt x="1587" y="168"/>
                </a:cubicBezTo>
                <a:cubicBezTo>
                  <a:pt x="1591" y="175"/>
                  <a:pt x="1598" y="179"/>
                  <a:pt x="1605" y="180"/>
                </a:cubicBezTo>
                <a:cubicBezTo>
                  <a:pt x="1617" y="183"/>
                  <a:pt x="1630" y="185"/>
                  <a:pt x="1643" y="185"/>
                </a:cubicBezTo>
                <a:cubicBezTo>
                  <a:pt x="1654" y="185"/>
                  <a:pt x="1656" y="181"/>
                  <a:pt x="1652" y="171"/>
                </a:cubicBezTo>
                <a:cubicBezTo>
                  <a:pt x="1651" y="168"/>
                  <a:pt x="1648" y="166"/>
                  <a:pt x="1651" y="163"/>
                </a:cubicBezTo>
                <a:cubicBezTo>
                  <a:pt x="1656" y="159"/>
                  <a:pt x="1655" y="153"/>
                  <a:pt x="1655" y="147"/>
                </a:cubicBezTo>
                <a:cubicBezTo>
                  <a:pt x="1655" y="144"/>
                  <a:pt x="1654" y="140"/>
                  <a:pt x="1658" y="139"/>
                </a:cubicBezTo>
                <a:cubicBezTo>
                  <a:pt x="1662" y="138"/>
                  <a:pt x="1664" y="142"/>
                  <a:pt x="1665" y="145"/>
                </a:cubicBezTo>
                <a:cubicBezTo>
                  <a:pt x="1668" y="153"/>
                  <a:pt x="1671" y="160"/>
                  <a:pt x="1674" y="167"/>
                </a:cubicBezTo>
                <a:cubicBezTo>
                  <a:pt x="1682" y="183"/>
                  <a:pt x="1694" y="191"/>
                  <a:pt x="1712" y="190"/>
                </a:cubicBezTo>
                <a:cubicBezTo>
                  <a:pt x="1721" y="190"/>
                  <a:pt x="1730" y="189"/>
                  <a:pt x="1739" y="189"/>
                </a:cubicBezTo>
                <a:cubicBezTo>
                  <a:pt x="1750" y="188"/>
                  <a:pt x="1756" y="193"/>
                  <a:pt x="1759" y="203"/>
                </a:cubicBezTo>
                <a:cubicBezTo>
                  <a:pt x="1760" y="205"/>
                  <a:pt x="1759" y="208"/>
                  <a:pt x="1762" y="209"/>
                </a:cubicBezTo>
                <a:cubicBezTo>
                  <a:pt x="1766" y="202"/>
                  <a:pt x="1771" y="194"/>
                  <a:pt x="1775" y="186"/>
                </a:cubicBezTo>
                <a:cubicBezTo>
                  <a:pt x="1781" y="177"/>
                  <a:pt x="1781" y="177"/>
                  <a:pt x="1786" y="186"/>
                </a:cubicBezTo>
                <a:cubicBezTo>
                  <a:pt x="1790" y="194"/>
                  <a:pt x="1795" y="196"/>
                  <a:pt x="1803" y="190"/>
                </a:cubicBezTo>
                <a:cubicBezTo>
                  <a:pt x="1810" y="185"/>
                  <a:pt x="1818" y="184"/>
                  <a:pt x="1827" y="186"/>
                </a:cubicBezTo>
                <a:cubicBezTo>
                  <a:pt x="1840" y="188"/>
                  <a:pt x="1852" y="194"/>
                  <a:pt x="1864" y="200"/>
                </a:cubicBezTo>
                <a:cubicBezTo>
                  <a:pt x="1876" y="206"/>
                  <a:pt x="1881" y="205"/>
                  <a:pt x="1890" y="196"/>
                </a:cubicBezTo>
                <a:cubicBezTo>
                  <a:pt x="1900" y="185"/>
                  <a:pt x="1911" y="186"/>
                  <a:pt x="1918" y="199"/>
                </a:cubicBezTo>
                <a:cubicBezTo>
                  <a:pt x="1925" y="210"/>
                  <a:pt x="1925" y="210"/>
                  <a:pt x="1934" y="200"/>
                </a:cubicBezTo>
                <a:cubicBezTo>
                  <a:pt x="1935" y="200"/>
                  <a:pt x="1935" y="199"/>
                  <a:pt x="1936" y="199"/>
                </a:cubicBezTo>
                <a:cubicBezTo>
                  <a:pt x="1940" y="194"/>
                  <a:pt x="1944" y="195"/>
                  <a:pt x="1947" y="201"/>
                </a:cubicBezTo>
                <a:cubicBezTo>
                  <a:pt x="1948" y="204"/>
                  <a:pt x="1949" y="207"/>
                  <a:pt x="1950" y="210"/>
                </a:cubicBezTo>
                <a:cubicBezTo>
                  <a:pt x="1954" y="220"/>
                  <a:pt x="1961" y="225"/>
                  <a:pt x="1971" y="222"/>
                </a:cubicBezTo>
                <a:cubicBezTo>
                  <a:pt x="1988" y="217"/>
                  <a:pt x="2005" y="216"/>
                  <a:pt x="2021" y="207"/>
                </a:cubicBezTo>
                <a:cubicBezTo>
                  <a:pt x="2026" y="204"/>
                  <a:pt x="2032" y="203"/>
                  <a:pt x="2033" y="211"/>
                </a:cubicBezTo>
                <a:cubicBezTo>
                  <a:pt x="2035" y="217"/>
                  <a:pt x="2039" y="217"/>
                  <a:pt x="2043" y="215"/>
                </a:cubicBezTo>
                <a:cubicBezTo>
                  <a:pt x="2051" y="212"/>
                  <a:pt x="2060" y="212"/>
                  <a:pt x="2068" y="212"/>
                </a:cubicBezTo>
                <a:cubicBezTo>
                  <a:pt x="2081" y="212"/>
                  <a:pt x="2086" y="208"/>
                  <a:pt x="2089" y="196"/>
                </a:cubicBezTo>
                <a:cubicBezTo>
                  <a:pt x="2090" y="189"/>
                  <a:pt x="2093" y="189"/>
                  <a:pt x="2099" y="189"/>
                </a:cubicBezTo>
                <a:cubicBezTo>
                  <a:pt x="2106" y="189"/>
                  <a:pt x="2113" y="195"/>
                  <a:pt x="2120" y="189"/>
                </a:cubicBezTo>
                <a:cubicBezTo>
                  <a:pt x="2126" y="184"/>
                  <a:pt x="2123" y="175"/>
                  <a:pt x="2126" y="167"/>
                </a:cubicBezTo>
                <a:cubicBezTo>
                  <a:pt x="2131" y="174"/>
                  <a:pt x="2133" y="180"/>
                  <a:pt x="2132" y="187"/>
                </a:cubicBezTo>
                <a:cubicBezTo>
                  <a:pt x="2130" y="201"/>
                  <a:pt x="2116" y="203"/>
                  <a:pt x="2107" y="210"/>
                </a:cubicBezTo>
                <a:cubicBezTo>
                  <a:pt x="2123" y="223"/>
                  <a:pt x="2133" y="222"/>
                  <a:pt x="2144" y="205"/>
                </a:cubicBezTo>
                <a:cubicBezTo>
                  <a:pt x="2146" y="202"/>
                  <a:pt x="2149" y="199"/>
                  <a:pt x="2151" y="195"/>
                </a:cubicBezTo>
                <a:cubicBezTo>
                  <a:pt x="2156" y="187"/>
                  <a:pt x="2161" y="180"/>
                  <a:pt x="2171" y="178"/>
                </a:cubicBezTo>
                <a:cubicBezTo>
                  <a:pt x="2175" y="177"/>
                  <a:pt x="2175" y="174"/>
                  <a:pt x="2176" y="170"/>
                </a:cubicBezTo>
                <a:cubicBezTo>
                  <a:pt x="2178" y="164"/>
                  <a:pt x="2177" y="156"/>
                  <a:pt x="2183" y="150"/>
                </a:cubicBezTo>
                <a:cubicBezTo>
                  <a:pt x="2184" y="153"/>
                  <a:pt x="2185" y="155"/>
                  <a:pt x="2186" y="158"/>
                </a:cubicBezTo>
                <a:cubicBezTo>
                  <a:pt x="2192" y="168"/>
                  <a:pt x="2198" y="170"/>
                  <a:pt x="2208" y="164"/>
                </a:cubicBezTo>
                <a:cubicBezTo>
                  <a:pt x="2217" y="158"/>
                  <a:pt x="2227" y="157"/>
                  <a:pt x="2237" y="159"/>
                </a:cubicBezTo>
                <a:cubicBezTo>
                  <a:pt x="2244" y="161"/>
                  <a:pt x="2251" y="162"/>
                  <a:pt x="2259" y="164"/>
                </a:cubicBezTo>
                <a:cubicBezTo>
                  <a:pt x="2281" y="169"/>
                  <a:pt x="2303" y="175"/>
                  <a:pt x="2323" y="186"/>
                </a:cubicBezTo>
                <a:cubicBezTo>
                  <a:pt x="2331" y="190"/>
                  <a:pt x="2332" y="195"/>
                  <a:pt x="2328" y="202"/>
                </a:cubicBezTo>
                <a:cubicBezTo>
                  <a:pt x="2324" y="208"/>
                  <a:pt x="2319" y="212"/>
                  <a:pt x="2313" y="216"/>
                </a:cubicBezTo>
                <a:cubicBezTo>
                  <a:pt x="2307" y="221"/>
                  <a:pt x="2299" y="224"/>
                  <a:pt x="2293" y="231"/>
                </a:cubicBezTo>
                <a:cubicBezTo>
                  <a:pt x="2327" y="230"/>
                  <a:pt x="2359" y="230"/>
                  <a:pt x="2384" y="204"/>
                </a:cubicBezTo>
                <a:cubicBezTo>
                  <a:pt x="2387" y="202"/>
                  <a:pt x="2391" y="200"/>
                  <a:pt x="2395" y="202"/>
                </a:cubicBezTo>
                <a:cubicBezTo>
                  <a:pt x="2399" y="205"/>
                  <a:pt x="2402" y="208"/>
                  <a:pt x="2402" y="214"/>
                </a:cubicBezTo>
                <a:cubicBezTo>
                  <a:pt x="2402" y="217"/>
                  <a:pt x="2400" y="220"/>
                  <a:pt x="2398" y="223"/>
                </a:cubicBezTo>
                <a:cubicBezTo>
                  <a:pt x="2393" y="231"/>
                  <a:pt x="2385" y="237"/>
                  <a:pt x="2381" y="246"/>
                </a:cubicBezTo>
                <a:cubicBezTo>
                  <a:pt x="2377" y="255"/>
                  <a:pt x="2380" y="269"/>
                  <a:pt x="2387" y="272"/>
                </a:cubicBezTo>
                <a:cubicBezTo>
                  <a:pt x="2395" y="276"/>
                  <a:pt x="2401" y="270"/>
                  <a:pt x="2407" y="265"/>
                </a:cubicBezTo>
                <a:cubicBezTo>
                  <a:pt x="2411" y="262"/>
                  <a:pt x="2411" y="258"/>
                  <a:pt x="2412" y="254"/>
                </a:cubicBezTo>
                <a:cubicBezTo>
                  <a:pt x="2415" y="232"/>
                  <a:pt x="2423" y="225"/>
                  <a:pt x="2445" y="227"/>
                </a:cubicBezTo>
                <a:cubicBezTo>
                  <a:pt x="2455" y="228"/>
                  <a:pt x="2464" y="227"/>
                  <a:pt x="2473" y="224"/>
                </a:cubicBezTo>
                <a:cubicBezTo>
                  <a:pt x="2498" y="215"/>
                  <a:pt x="2522" y="217"/>
                  <a:pt x="2542" y="238"/>
                </a:cubicBezTo>
                <a:cubicBezTo>
                  <a:pt x="2552" y="248"/>
                  <a:pt x="2552" y="248"/>
                  <a:pt x="2560" y="235"/>
                </a:cubicBezTo>
                <a:cubicBezTo>
                  <a:pt x="2566" y="225"/>
                  <a:pt x="2584" y="220"/>
                  <a:pt x="2589" y="227"/>
                </a:cubicBezTo>
                <a:cubicBezTo>
                  <a:pt x="2597" y="240"/>
                  <a:pt x="2608" y="241"/>
                  <a:pt x="2621" y="241"/>
                </a:cubicBezTo>
                <a:cubicBezTo>
                  <a:pt x="2628" y="240"/>
                  <a:pt x="2636" y="238"/>
                  <a:pt x="2643" y="243"/>
                </a:cubicBezTo>
                <a:cubicBezTo>
                  <a:pt x="2651" y="249"/>
                  <a:pt x="2655" y="246"/>
                  <a:pt x="2659" y="238"/>
                </a:cubicBezTo>
                <a:cubicBezTo>
                  <a:pt x="2661" y="234"/>
                  <a:pt x="2663" y="230"/>
                  <a:pt x="2668" y="233"/>
                </a:cubicBezTo>
                <a:cubicBezTo>
                  <a:pt x="2672" y="236"/>
                  <a:pt x="2675" y="239"/>
                  <a:pt x="2672" y="245"/>
                </a:cubicBezTo>
                <a:cubicBezTo>
                  <a:pt x="2670" y="249"/>
                  <a:pt x="2667" y="253"/>
                  <a:pt x="2665" y="258"/>
                </a:cubicBezTo>
                <a:cubicBezTo>
                  <a:pt x="2658" y="274"/>
                  <a:pt x="2668" y="286"/>
                  <a:pt x="2685" y="285"/>
                </a:cubicBezTo>
                <a:cubicBezTo>
                  <a:pt x="2689" y="285"/>
                  <a:pt x="2693" y="283"/>
                  <a:pt x="2697" y="282"/>
                </a:cubicBezTo>
                <a:cubicBezTo>
                  <a:pt x="2701" y="281"/>
                  <a:pt x="2705" y="280"/>
                  <a:pt x="2708" y="283"/>
                </a:cubicBezTo>
                <a:cubicBezTo>
                  <a:pt x="2724" y="297"/>
                  <a:pt x="2742" y="292"/>
                  <a:pt x="2759" y="289"/>
                </a:cubicBezTo>
                <a:cubicBezTo>
                  <a:pt x="2761" y="288"/>
                  <a:pt x="2763" y="288"/>
                  <a:pt x="2762" y="285"/>
                </a:cubicBezTo>
                <a:cubicBezTo>
                  <a:pt x="2761" y="282"/>
                  <a:pt x="2761" y="278"/>
                  <a:pt x="2758" y="275"/>
                </a:cubicBezTo>
                <a:cubicBezTo>
                  <a:pt x="2756" y="273"/>
                  <a:pt x="2755" y="276"/>
                  <a:pt x="2754" y="277"/>
                </a:cubicBezTo>
                <a:cubicBezTo>
                  <a:pt x="2745" y="284"/>
                  <a:pt x="2737" y="285"/>
                  <a:pt x="2729" y="279"/>
                </a:cubicBezTo>
                <a:cubicBezTo>
                  <a:pt x="2720" y="273"/>
                  <a:pt x="2716" y="262"/>
                  <a:pt x="2719" y="253"/>
                </a:cubicBezTo>
                <a:cubicBezTo>
                  <a:pt x="2720" y="248"/>
                  <a:pt x="2723" y="247"/>
                  <a:pt x="2727" y="251"/>
                </a:cubicBezTo>
                <a:cubicBezTo>
                  <a:pt x="2734" y="257"/>
                  <a:pt x="2738" y="255"/>
                  <a:pt x="2745" y="248"/>
                </a:cubicBezTo>
                <a:cubicBezTo>
                  <a:pt x="2754" y="237"/>
                  <a:pt x="2775" y="234"/>
                  <a:pt x="2783" y="241"/>
                </a:cubicBezTo>
                <a:cubicBezTo>
                  <a:pt x="2789" y="247"/>
                  <a:pt x="2794" y="247"/>
                  <a:pt x="2800" y="245"/>
                </a:cubicBezTo>
                <a:cubicBezTo>
                  <a:pt x="2808" y="243"/>
                  <a:pt x="2816" y="243"/>
                  <a:pt x="2821" y="252"/>
                </a:cubicBezTo>
                <a:cubicBezTo>
                  <a:pt x="2824" y="258"/>
                  <a:pt x="2830" y="256"/>
                  <a:pt x="2835" y="254"/>
                </a:cubicBezTo>
                <a:cubicBezTo>
                  <a:pt x="2840" y="252"/>
                  <a:pt x="2845" y="249"/>
                  <a:pt x="2850" y="251"/>
                </a:cubicBezTo>
                <a:cubicBezTo>
                  <a:pt x="2857" y="252"/>
                  <a:pt x="2854" y="259"/>
                  <a:pt x="2858" y="267"/>
                </a:cubicBezTo>
                <a:cubicBezTo>
                  <a:pt x="2863" y="246"/>
                  <a:pt x="2882" y="252"/>
                  <a:pt x="2895" y="243"/>
                </a:cubicBezTo>
                <a:cubicBezTo>
                  <a:pt x="2893" y="247"/>
                  <a:pt x="2892" y="249"/>
                  <a:pt x="2891" y="251"/>
                </a:cubicBezTo>
                <a:cubicBezTo>
                  <a:pt x="2885" y="266"/>
                  <a:pt x="2889" y="272"/>
                  <a:pt x="2905" y="272"/>
                </a:cubicBezTo>
                <a:cubicBezTo>
                  <a:pt x="2916" y="271"/>
                  <a:pt x="2926" y="271"/>
                  <a:pt x="2937" y="272"/>
                </a:cubicBezTo>
                <a:cubicBezTo>
                  <a:pt x="2954" y="275"/>
                  <a:pt x="2970" y="281"/>
                  <a:pt x="2984" y="291"/>
                </a:cubicBezTo>
                <a:cubicBezTo>
                  <a:pt x="2995" y="298"/>
                  <a:pt x="3000" y="296"/>
                  <a:pt x="3004" y="285"/>
                </a:cubicBezTo>
                <a:cubicBezTo>
                  <a:pt x="3007" y="272"/>
                  <a:pt x="3014" y="268"/>
                  <a:pt x="3027" y="271"/>
                </a:cubicBezTo>
                <a:cubicBezTo>
                  <a:pt x="3035" y="272"/>
                  <a:pt x="3043" y="274"/>
                  <a:pt x="3052" y="273"/>
                </a:cubicBezTo>
                <a:cubicBezTo>
                  <a:pt x="3057" y="273"/>
                  <a:pt x="3062" y="275"/>
                  <a:pt x="3065" y="280"/>
                </a:cubicBezTo>
                <a:cubicBezTo>
                  <a:pt x="3066" y="282"/>
                  <a:pt x="3066" y="284"/>
                  <a:pt x="3069" y="282"/>
                </a:cubicBezTo>
                <a:cubicBezTo>
                  <a:pt x="3081" y="273"/>
                  <a:pt x="3095" y="275"/>
                  <a:pt x="3108" y="276"/>
                </a:cubicBezTo>
                <a:cubicBezTo>
                  <a:pt x="3121" y="277"/>
                  <a:pt x="3133" y="276"/>
                  <a:pt x="3143" y="266"/>
                </a:cubicBezTo>
                <a:cubicBezTo>
                  <a:pt x="3147" y="262"/>
                  <a:pt x="3150" y="263"/>
                  <a:pt x="3153" y="268"/>
                </a:cubicBezTo>
                <a:cubicBezTo>
                  <a:pt x="3159" y="278"/>
                  <a:pt x="3160" y="278"/>
                  <a:pt x="3168" y="271"/>
                </a:cubicBezTo>
                <a:cubicBezTo>
                  <a:pt x="3182" y="259"/>
                  <a:pt x="3197" y="251"/>
                  <a:pt x="3216" y="256"/>
                </a:cubicBezTo>
                <a:cubicBezTo>
                  <a:pt x="3222" y="257"/>
                  <a:pt x="3229" y="259"/>
                  <a:pt x="3236" y="260"/>
                </a:cubicBezTo>
                <a:cubicBezTo>
                  <a:pt x="3241" y="262"/>
                  <a:pt x="3248" y="261"/>
                  <a:pt x="3246" y="270"/>
                </a:cubicBezTo>
                <a:cubicBezTo>
                  <a:pt x="3245" y="274"/>
                  <a:pt x="3250" y="278"/>
                  <a:pt x="3253" y="280"/>
                </a:cubicBezTo>
                <a:cubicBezTo>
                  <a:pt x="3265" y="287"/>
                  <a:pt x="3278" y="290"/>
                  <a:pt x="3292" y="288"/>
                </a:cubicBezTo>
                <a:cubicBezTo>
                  <a:pt x="3304" y="286"/>
                  <a:pt x="3304" y="285"/>
                  <a:pt x="3302" y="273"/>
                </a:cubicBezTo>
                <a:cubicBezTo>
                  <a:pt x="3300" y="266"/>
                  <a:pt x="3301" y="261"/>
                  <a:pt x="3307" y="256"/>
                </a:cubicBezTo>
                <a:cubicBezTo>
                  <a:pt x="3305" y="266"/>
                  <a:pt x="3309" y="273"/>
                  <a:pt x="3318" y="275"/>
                </a:cubicBezTo>
                <a:cubicBezTo>
                  <a:pt x="3331" y="277"/>
                  <a:pt x="3342" y="281"/>
                  <a:pt x="3340" y="299"/>
                </a:cubicBezTo>
                <a:cubicBezTo>
                  <a:pt x="3347" y="284"/>
                  <a:pt x="3358" y="283"/>
                  <a:pt x="3371" y="286"/>
                </a:cubicBezTo>
                <a:cubicBezTo>
                  <a:pt x="3377" y="288"/>
                  <a:pt x="3382" y="285"/>
                  <a:pt x="3387" y="282"/>
                </a:cubicBezTo>
                <a:cubicBezTo>
                  <a:pt x="3401" y="274"/>
                  <a:pt x="3409" y="277"/>
                  <a:pt x="3412" y="292"/>
                </a:cubicBezTo>
                <a:cubicBezTo>
                  <a:pt x="3414" y="300"/>
                  <a:pt x="3417" y="299"/>
                  <a:pt x="3421" y="294"/>
                </a:cubicBezTo>
                <a:cubicBezTo>
                  <a:pt x="3427" y="288"/>
                  <a:pt x="3433" y="285"/>
                  <a:pt x="3442" y="291"/>
                </a:cubicBezTo>
                <a:cubicBezTo>
                  <a:pt x="3439" y="294"/>
                  <a:pt x="3436" y="296"/>
                  <a:pt x="3434" y="298"/>
                </a:cubicBezTo>
                <a:cubicBezTo>
                  <a:pt x="3429" y="303"/>
                  <a:pt x="3429" y="308"/>
                  <a:pt x="3435" y="312"/>
                </a:cubicBezTo>
                <a:cubicBezTo>
                  <a:pt x="3440" y="316"/>
                  <a:pt x="3444" y="316"/>
                  <a:pt x="3447" y="310"/>
                </a:cubicBezTo>
                <a:cubicBezTo>
                  <a:pt x="3455" y="298"/>
                  <a:pt x="3467" y="292"/>
                  <a:pt x="3478" y="285"/>
                </a:cubicBezTo>
                <a:cubicBezTo>
                  <a:pt x="3486" y="281"/>
                  <a:pt x="3494" y="279"/>
                  <a:pt x="3503" y="282"/>
                </a:cubicBezTo>
                <a:cubicBezTo>
                  <a:pt x="3512" y="285"/>
                  <a:pt x="3521" y="285"/>
                  <a:pt x="3530" y="284"/>
                </a:cubicBezTo>
                <a:cubicBezTo>
                  <a:pt x="3540" y="282"/>
                  <a:pt x="3551" y="281"/>
                  <a:pt x="3559" y="289"/>
                </a:cubicBezTo>
                <a:cubicBezTo>
                  <a:pt x="3568" y="297"/>
                  <a:pt x="3573" y="294"/>
                  <a:pt x="3580" y="287"/>
                </a:cubicBezTo>
                <a:cubicBezTo>
                  <a:pt x="3590" y="279"/>
                  <a:pt x="3596" y="279"/>
                  <a:pt x="3605" y="288"/>
                </a:cubicBezTo>
                <a:cubicBezTo>
                  <a:pt x="3608" y="290"/>
                  <a:pt x="3610" y="293"/>
                  <a:pt x="3612" y="295"/>
                </a:cubicBezTo>
                <a:cubicBezTo>
                  <a:pt x="3620" y="303"/>
                  <a:pt x="3629" y="305"/>
                  <a:pt x="3640" y="304"/>
                </a:cubicBezTo>
                <a:cubicBezTo>
                  <a:pt x="3649" y="303"/>
                  <a:pt x="3652" y="296"/>
                  <a:pt x="3655" y="289"/>
                </a:cubicBezTo>
                <a:cubicBezTo>
                  <a:pt x="3659" y="280"/>
                  <a:pt x="3671" y="272"/>
                  <a:pt x="3678" y="276"/>
                </a:cubicBezTo>
                <a:cubicBezTo>
                  <a:pt x="3694" y="284"/>
                  <a:pt x="3704" y="277"/>
                  <a:pt x="3716" y="270"/>
                </a:cubicBezTo>
                <a:cubicBezTo>
                  <a:pt x="3719" y="269"/>
                  <a:pt x="3723" y="269"/>
                  <a:pt x="3726" y="268"/>
                </a:cubicBezTo>
                <a:cubicBezTo>
                  <a:pt x="3744" y="266"/>
                  <a:pt x="3762" y="273"/>
                  <a:pt x="3782" y="271"/>
                </a:cubicBezTo>
                <a:cubicBezTo>
                  <a:pt x="3774" y="277"/>
                  <a:pt x="3771" y="283"/>
                  <a:pt x="3769" y="291"/>
                </a:cubicBezTo>
                <a:cubicBezTo>
                  <a:pt x="3768" y="294"/>
                  <a:pt x="3768" y="298"/>
                  <a:pt x="3765" y="300"/>
                </a:cubicBezTo>
                <a:cubicBezTo>
                  <a:pt x="3762" y="303"/>
                  <a:pt x="3760" y="307"/>
                  <a:pt x="3764" y="310"/>
                </a:cubicBezTo>
                <a:cubicBezTo>
                  <a:pt x="3768" y="313"/>
                  <a:pt x="3771" y="312"/>
                  <a:pt x="3774" y="309"/>
                </a:cubicBezTo>
                <a:cubicBezTo>
                  <a:pt x="3778" y="305"/>
                  <a:pt x="3781" y="301"/>
                  <a:pt x="3785" y="297"/>
                </a:cubicBezTo>
                <a:cubicBezTo>
                  <a:pt x="3788" y="293"/>
                  <a:pt x="3791" y="294"/>
                  <a:pt x="3793" y="299"/>
                </a:cubicBezTo>
                <a:cubicBezTo>
                  <a:pt x="3795" y="303"/>
                  <a:pt x="3795" y="307"/>
                  <a:pt x="3799" y="310"/>
                </a:cubicBezTo>
                <a:cubicBezTo>
                  <a:pt x="3816" y="321"/>
                  <a:pt x="3836" y="319"/>
                  <a:pt x="3850" y="305"/>
                </a:cubicBezTo>
                <a:cubicBezTo>
                  <a:pt x="3854" y="302"/>
                  <a:pt x="3858" y="298"/>
                  <a:pt x="3862" y="294"/>
                </a:cubicBezTo>
                <a:cubicBezTo>
                  <a:pt x="3862" y="298"/>
                  <a:pt x="3862" y="302"/>
                  <a:pt x="3861" y="306"/>
                </a:cubicBezTo>
                <a:cubicBezTo>
                  <a:pt x="3861" y="315"/>
                  <a:pt x="3864" y="317"/>
                  <a:pt x="3872" y="315"/>
                </a:cubicBezTo>
                <a:cubicBezTo>
                  <a:pt x="3878" y="314"/>
                  <a:pt x="3883" y="313"/>
                  <a:pt x="3889" y="311"/>
                </a:cubicBezTo>
                <a:cubicBezTo>
                  <a:pt x="3896" y="309"/>
                  <a:pt x="3899" y="305"/>
                  <a:pt x="3899" y="298"/>
                </a:cubicBezTo>
                <a:cubicBezTo>
                  <a:pt x="3898" y="291"/>
                  <a:pt x="3894" y="286"/>
                  <a:pt x="3894" y="279"/>
                </a:cubicBezTo>
                <a:cubicBezTo>
                  <a:pt x="3900" y="283"/>
                  <a:pt x="3904" y="287"/>
                  <a:pt x="3909" y="291"/>
                </a:cubicBezTo>
                <a:cubicBezTo>
                  <a:pt x="3914" y="295"/>
                  <a:pt x="3919" y="295"/>
                  <a:pt x="3924" y="291"/>
                </a:cubicBezTo>
                <a:cubicBezTo>
                  <a:pt x="3943" y="273"/>
                  <a:pt x="3949" y="273"/>
                  <a:pt x="3972" y="286"/>
                </a:cubicBezTo>
                <a:cubicBezTo>
                  <a:pt x="3984" y="292"/>
                  <a:pt x="4005" y="287"/>
                  <a:pt x="4010" y="275"/>
                </a:cubicBezTo>
                <a:cubicBezTo>
                  <a:pt x="4012" y="269"/>
                  <a:pt x="4014" y="270"/>
                  <a:pt x="4019" y="271"/>
                </a:cubicBezTo>
                <a:cubicBezTo>
                  <a:pt x="4032" y="274"/>
                  <a:pt x="4034" y="273"/>
                  <a:pt x="4042" y="261"/>
                </a:cubicBezTo>
                <a:cubicBezTo>
                  <a:pt x="4042" y="260"/>
                  <a:pt x="4042" y="259"/>
                  <a:pt x="4043" y="259"/>
                </a:cubicBezTo>
                <a:cubicBezTo>
                  <a:pt x="4046" y="255"/>
                  <a:pt x="4049" y="253"/>
                  <a:pt x="4054" y="253"/>
                </a:cubicBezTo>
                <a:cubicBezTo>
                  <a:pt x="4060" y="253"/>
                  <a:pt x="4058" y="258"/>
                  <a:pt x="4059" y="261"/>
                </a:cubicBezTo>
                <a:cubicBezTo>
                  <a:pt x="4062" y="271"/>
                  <a:pt x="4065" y="274"/>
                  <a:pt x="4074" y="269"/>
                </a:cubicBezTo>
                <a:cubicBezTo>
                  <a:pt x="4087" y="263"/>
                  <a:pt x="4100" y="262"/>
                  <a:pt x="4114" y="262"/>
                </a:cubicBezTo>
                <a:cubicBezTo>
                  <a:pt x="4124" y="262"/>
                  <a:pt x="4134" y="260"/>
                  <a:pt x="4144" y="256"/>
                </a:cubicBezTo>
                <a:cubicBezTo>
                  <a:pt x="4148" y="254"/>
                  <a:pt x="4150" y="255"/>
                  <a:pt x="4152" y="259"/>
                </a:cubicBezTo>
                <a:cubicBezTo>
                  <a:pt x="4157" y="267"/>
                  <a:pt x="4166" y="270"/>
                  <a:pt x="4175" y="269"/>
                </a:cubicBezTo>
                <a:cubicBezTo>
                  <a:pt x="4187" y="268"/>
                  <a:pt x="4198" y="266"/>
                  <a:pt x="4211" y="271"/>
                </a:cubicBezTo>
                <a:cubicBezTo>
                  <a:pt x="4208" y="266"/>
                  <a:pt x="4207" y="262"/>
                  <a:pt x="4205" y="259"/>
                </a:cubicBezTo>
                <a:cubicBezTo>
                  <a:pt x="4202" y="254"/>
                  <a:pt x="4204" y="250"/>
                  <a:pt x="4209" y="249"/>
                </a:cubicBezTo>
                <a:cubicBezTo>
                  <a:pt x="4224" y="246"/>
                  <a:pt x="4235" y="234"/>
                  <a:pt x="4247" y="226"/>
                </a:cubicBezTo>
                <a:cubicBezTo>
                  <a:pt x="4264" y="214"/>
                  <a:pt x="4282" y="205"/>
                  <a:pt x="4303" y="203"/>
                </a:cubicBezTo>
                <a:cubicBezTo>
                  <a:pt x="4309" y="203"/>
                  <a:pt x="4310" y="205"/>
                  <a:pt x="4309" y="210"/>
                </a:cubicBezTo>
                <a:cubicBezTo>
                  <a:pt x="4309" y="218"/>
                  <a:pt x="4303" y="222"/>
                  <a:pt x="4297" y="226"/>
                </a:cubicBezTo>
                <a:cubicBezTo>
                  <a:pt x="4293" y="230"/>
                  <a:pt x="4292" y="233"/>
                  <a:pt x="4295" y="238"/>
                </a:cubicBezTo>
                <a:cubicBezTo>
                  <a:pt x="4298" y="242"/>
                  <a:pt x="4302" y="241"/>
                  <a:pt x="4306" y="240"/>
                </a:cubicBezTo>
                <a:cubicBezTo>
                  <a:pt x="4311" y="238"/>
                  <a:pt x="4317" y="235"/>
                  <a:pt x="4322" y="233"/>
                </a:cubicBezTo>
                <a:cubicBezTo>
                  <a:pt x="4325" y="231"/>
                  <a:pt x="4330" y="228"/>
                  <a:pt x="4333" y="232"/>
                </a:cubicBezTo>
                <a:cubicBezTo>
                  <a:pt x="4337" y="236"/>
                  <a:pt x="4333" y="240"/>
                  <a:pt x="4331" y="244"/>
                </a:cubicBezTo>
                <a:cubicBezTo>
                  <a:pt x="4330" y="246"/>
                  <a:pt x="4327" y="248"/>
                  <a:pt x="4329" y="250"/>
                </a:cubicBezTo>
                <a:cubicBezTo>
                  <a:pt x="4331" y="253"/>
                  <a:pt x="4334" y="250"/>
                  <a:pt x="4336" y="249"/>
                </a:cubicBezTo>
                <a:cubicBezTo>
                  <a:pt x="4354" y="242"/>
                  <a:pt x="4371" y="231"/>
                  <a:pt x="4387" y="218"/>
                </a:cubicBezTo>
                <a:cubicBezTo>
                  <a:pt x="4410" y="199"/>
                  <a:pt x="4431" y="177"/>
                  <a:pt x="4456" y="160"/>
                </a:cubicBezTo>
                <a:cubicBezTo>
                  <a:pt x="4458" y="159"/>
                  <a:pt x="4460" y="156"/>
                  <a:pt x="4463" y="158"/>
                </a:cubicBezTo>
                <a:cubicBezTo>
                  <a:pt x="4466" y="160"/>
                  <a:pt x="4467" y="163"/>
                  <a:pt x="4466" y="166"/>
                </a:cubicBezTo>
                <a:cubicBezTo>
                  <a:pt x="4466" y="172"/>
                  <a:pt x="4464" y="178"/>
                  <a:pt x="4462" y="184"/>
                </a:cubicBezTo>
                <a:cubicBezTo>
                  <a:pt x="4460" y="189"/>
                  <a:pt x="4458" y="195"/>
                  <a:pt x="4460" y="200"/>
                </a:cubicBezTo>
                <a:cubicBezTo>
                  <a:pt x="4462" y="206"/>
                  <a:pt x="4466" y="208"/>
                  <a:pt x="4470" y="203"/>
                </a:cubicBezTo>
                <a:cubicBezTo>
                  <a:pt x="4474" y="199"/>
                  <a:pt x="4477" y="195"/>
                  <a:pt x="4481" y="191"/>
                </a:cubicBezTo>
                <a:cubicBezTo>
                  <a:pt x="4485" y="185"/>
                  <a:pt x="4490" y="182"/>
                  <a:pt x="4495" y="189"/>
                </a:cubicBezTo>
                <a:cubicBezTo>
                  <a:pt x="4497" y="191"/>
                  <a:pt x="4499" y="192"/>
                  <a:pt x="4501" y="191"/>
                </a:cubicBezTo>
                <a:cubicBezTo>
                  <a:pt x="4506" y="188"/>
                  <a:pt x="4512" y="189"/>
                  <a:pt x="4517" y="188"/>
                </a:cubicBezTo>
                <a:cubicBezTo>
                  <a:pt x="4532" y="187"/>
                  <a:pt x="4536" y="184"/>
                  <a:pt x="4540" y="170"/>
                </a:cubicBezTo>
                <a:cubicBezTo>
                  <a:pt x="4543" y="157"/>
                  <a:pt x="4551" y="151"/>
                  <a:pt x="4565" y="150"/>
                </a:cubicBezTo>
                <a:cubicBezTo>
                  <a:pt x="4569" y="150"/>
                  <a:pt x="4574" y="151"/>
                  <a:pt x="4578" y="151"/>
                </a:cubicBezTo>
                <a:cubicBezTo>
                  <a:pt x="4610" y="149"/>
                  <a:pt x="4636" y="139"/>
                  <a:pt x="4652" y="109"/>
                </a:cubicBezTo>
                <a:cubicBezTo>
                  <a:pt x="4658" y="99"/>
                  <a:pt x="4667" y="92"/>
                  <a:pt x="4679" y="91"/>
                </a:cubicBezTo>
                <a:cubicBezTo>
                  <a:pt x="4684" y="90"/>
                  <a:pt x="4689" y="89"/>
                  <a:pt x="4694" y="89"/>
                </a:cubicBezTo>
                <a:cubicBezTo>
                  <a:pt x="4705" y="87"/>
                  <a:pt x="4715" y="86"/>
                  <a:pt x="4722" y="76"/>
                </a:cubicBezTo>
                <a:cubicBezTo>
                  <a:pt x="4728" y="68"/>
                  <a:pt x="4730" y="67"/>
                  <a:pt x="4735" y="76"/>
                </a:cubicBezTo>
                <a:cubicBezTo>
                  <a:pt x="4740" y="84"/>
                  <a:pt x="4745" y="83"/>
                  <a:pt x="4750" y="77"/>
                </a:cubicBezTo>
                <a:cubicBezTo>
                  <a:pt x="4754" y="73"/>
                  <a:pt x="4758" y="66"/>
                  <a:pt x="4766" y="68"/>
                </a:cubicBezTo>
                <a:cubicBezTo>
                  <a:pt x="4769" y="69"/>
                  <a:pt x="4768" y="66"/>
                  <a:pt x="4768" y="65"/>
                </a:cubicBezTo>
                <a:cubicBezTo>
                  <a:pt x="4765" y="56"/>
                  <a:pt x="4769" y="48"/>
                  <a:pt x="4770" y="40"/>
                </a:cubicBezTo>
                <a:cubicBezTo>
                  <a:pt x="4771" y="33"/>
                  <a:pt x="4777" y="32"/>
                  <a:pt x="4783" y="33"/>
                </a:cubicBezTo>
                <a:cubicBezTo>
                  <a:pt x="4788" y="34"/>
                  <a:pt x="4789" y="39"/>
                  <a:pt x="4788" y="43"/>
                </a:cubicBezTo>
                <a:cubicBezTo>
                  <a:pt x="4787" y="49"/>
                  <a:pt x="4787" y="55"/>
                  <a:pt x="4786" y="60"/>
                </a:cubicBezTo>
                <a:cubicBezTo>
                  <a:pt x="4793" y="50"/>
                  <a:pt x="4798" y="40"/>
                  <a:pt x="4804" y="30"/>
                </a:cubicBezTo>
                <a:cubicBezTo>
                  <a:pt x="4810" y="20"/>
                  <a:pt x="4817" y="12"/>
                  <a:pt x="4828" y="7"/>
                </a:cubicBezTo>
                <a:cubicBezTo>
                  <a:pt x="4833" y="5"/>
                  <a:pt x="4835" y="7"/>
                  <a:pt x="4835" y="12"/>
                </a:cubicBezTo>
                <a:cubicBezTo>
                  <a:pt x="4835" y="18"/>
                  <a:pt x="4832" y="23"/>
                  <a:pt x="4828" y="28"/>
                </a:cubicBezTo>
                <a:cubicBezTo>
                  <a:pt x="4824" y="34"/>
                  <a:pt x="4819" y="39"/>
                  <a:pt x="4819" y="47"/>
                </a:cubicBezTo>
                <a:cubicBezTo>
                  <a:pt x="4829" y="41"/>
                  <a:pt x="4839" y="42"/>
                  <a:pt x="4849" y="49"/>
                </a:cubicBezTo>
                <a:cubicBezTo>
                  <a:pt x="4843" y="56"/>
                  <a:pt x="4835" y="61"/>
                  <a:pt x="4828" y="67"/>
                </a:cubicBezTo>
                <a:cubicBezTo>
                  <a:pt x="4819" y="75"/>
                  <a:pt x="4815" y="84"/>
                  <a:pt x="4816" y="96"/>
                </a:cubicBezTo>
                <a:cubicBezTo>
                  <a:pt x="4816" y="101"/>
                  <a:pt x="4819" y="101"/>
                  <a:pt x="4822" y="99"/>
                </a:cubicBezTo>
                <a:cubicBezTo>
                  <a:pt x="4826" y="95"/>
                  <a:pt x="4830" y="91"/>
                  <a:pt x="4834" y="87"/>
                </a:cubicBezTo>
                <a:cubicBezTo>
                  <a:pt x="4847" y="74"/>
                  <a:pt x="4851" y="74"/>
                  <a:pt x="4861" y="90"/>
                </a:cubicBezTo>
                <a:cubicBezTo>
                  <a:pt x="4861" y="90"/>
                  <a:pt x="4862" y="90"/>
                  <a:pt x="4863" y="90"/>
                </a:cubicBezTo>
                <a:cubicBezTo>
                  <a:pt x="4872" y="76"/>
                  <a:pt x="4886" y="69"/>
                  <a:pt x="4902" y="66"/>
                </a:cubicBezTo>
                <a:cubicBezTo>
                  <a:pt x="4923" y="61"/>
                  <a:pt x="4944" y="60"/>
                  <a:pt x="4963" y="44"/>
                </a:cubicBezTo>
                <a:cubicBezTo>
                  <a:pt x="4962" y="52"/>
                  <a:pt x="4958" y="57"/>
                  <a:pt x="4955" y="63"/>
                </a:cubicBezTo>
                <a:cubicBezTo>
                  <a:pt x="4951" y="73"/>
                  <a:pt x="4952" y="76"/>
                  <a:pt x="4964" y="76"/>
                </a:cubicBezTo>
                <a:cubicBezTo>
                  <a:pt x="4979" y="76"/>
                  <a:pt x="4994" y="79"/>
                  <a:pt x="5005" y="92"/>
                </a:cubicBezTo>
                <a:cubicBezTo>
                  <a:pt x="5009" y="97"/>
                  <a:pt x="5012" y="103"/>
                  <a:pt x="5015" y="108"/>
                </a:cubicBezTo>
                <a:cubicBezTo>
                  <a:pt x="5019" y="116"/>
                  <a:pt x="5025" y="121"/>
                  <a:pt x="5032" y="126"/>
                </a:cubicBezTo>
                <a:cubicBezTo>
                  <a:pt x="5038" y="129"/>
                  <a:pt x="5042" y="125"/>
                  <a:pt x="5047" y="124"/>
                </a:cubicBezTo>
                <a:cubicBezTo>
                  <a:pt x="5056" y="122"/>
                  <a:pt x="5063" y="127"/>
                  <a:pt x="5064" y="137"/>
                </a:cubicBezTo>
                <a:cubicBezTo>
                  <a:pt x="5065" y="143"/>
                  <a:pt x="5066" y="149"/>
                  <a:pt x="5067" y="155"/>
                </a:cubicBezTo>
                <a:cubicBezTo>
                  <a:pt x="5069" y="165"/>
                  <a:pt x="5066" y="173"/>
                  <a:pt x="5056" y="177"/>
                </a:cubicBezTo>
                <a:cubicBezTo>
                  <a:pt x="5049" y="179"/>
                  <a:pt x="5046" y="189"/>
                  <a:pt x="5038" y="186"/>
                </a:cubicBezTo>
                <a:cubicBezTo>
                  <a:pt x="5031" y="184"/>
                  <a:pt x="5031" y="175"/>
                  <a:pt x="5027" y="169"/>
                </a:cubicBezTo>
                <a:cubicBezTo>
                  <a:pt x="5023" y="162"/>
                  <a:pt x="5019" y="162"/>
                  <a:pt x="5014" y="167"/>
                </a:cubicBezTo>
                <a:cubicBezTo>
                  <a:pt x="5004" y="175"/>
                  <a:pt x="4998" y="183"/>
                  <a:pt x="5000" y="196"/>
                </a:cubicBezTo>
                <a:cubicBezTo>
                  <a:pt x="5001" y="201"/>
                  <a:pt x="5000" y="205"/>
                  <a:pt x="5000" y="210"/>
                </a:cubicBezTo>
                <a:cubicBezTo>
                  <a:pt x="5000" y="210"/>
                  <a:pt x="4999" y="210"/>
                  <a:pt x="4999" y="211"/>
                </a:cubicBezTo>
                <a:cubicBezTo>
                  <a:pt x="5000" y="211"/>
                  <a:pt x="5001" y="211"/>
                  <a:pt x="5001" y="211"/>
                </a:cubicBezTo>
                <a:cubicBezTo>
                  <a:pt x="5022" y="207"/>
                  <a:pt x="5040" y="199"/>
                  <a:pt x="5058" y="188"/>
                </a:cubicBezTo>
                <a:cubicBezTo>
                  <a:pt x="5067" y="181"/>
                  <a:pt x="5078" y="177"/>
                  <a:pt x="5090" y="177"/>
                </a:cubicBezTo>
                <a:cubicBezTo>
                  <a:pt x="5100" y="178"/>
                  <a:pt x="5105" y="174"/>
                  <a:pt x="5106" y="164"/>
                </a:cubicBezTo>
                <a:cubicBezTo>
                  <a:pt x="5107" y="158"/>
                  <a:pt x="5110" y="156"/>
                  <a:pt x="5115" y="160"/>
                </a:cubicBezTo>
                <a:cubicBezTo>
                  <a:pt x="5121" y="166"/>
                  <a:pt x="5127" y="165"/>
                  <a:pt x="5133" y="159"/>
                </a:cubicBezTo>
                <a:cubicBezTo>
                  <a:pt x="5145" y="145"/>
                  <a:pt x="5165" y="138"/>
                  <a:pt x="5169" y="117"/>
                </a:cubicBezTo>
                <a:cubicBezTo>
                  <a:pt x="5170" y="117"/>
                  <a:pt x="5170" y="116"/>
                  <a:pt x="5171" y="115"/>
                </a:cubicBezTo>
                <a:cubicBezTo>
                  <a:pt x="5174" y="113"/>
                  <a:pt x="5176" y="111"/>
                  <a:pt x="5180" y="113"/>
                </a:cubicBezTo>
                <a:cubicBezTo>
                  <a:pt x="5183" y="115"/>
                  <a:pt x="5185" y="117"/>
                  <a:pt x="5185" y="121"/>
                </a:cubicBezTo>
                <a:cubicBezTo>
                  <a:pt x="5185" y="126"/>
                  <a:pt x="5182" y="129"/>
                  <a:pt x="5180" y="132"/>
                </a:cubicBezTo>
                <a:cubicBezTo>
                  <a:pt x="5174" y="140"/>
                  <a:pt x="5167" y="148"/>
                  <a:pt x="5161" y="156"/>
                </a:cubicBezTo>
                <a:cubicBezTo>
                  <a:pt x="5160" y="156"/>
                  <a:pt x="5160" y="157"/>
                  <a:pt x="5160" y="158"/>
                </a:cubicBezTo>
                <a:cubicBezTo>
                  <a:pt x="5159" y="158"/>
                  <a:pt x="5159" y="159"/>
                  <a:pt x="5158" y="159"/>
                </a:cubicBezTo>
                <a:cubicBezTo>
                  <a:pt x="5159" y="159"/>
                  <a:pt x="5160" y="159"/>
                  <a:pt x="5161" y="159"/>
                </a:cubicBezTo>
                <a:cubicBezTo>
                  <a:pt x="5161" y="159"/>
                  <a:pt x="5162" y="158"/>
                  <a:pt x="5163" y="158"/>
                </a:cubicBezTo>
                <a:cubicBezTo>
                  <a:pt x="5172" y="154"/>
                  <a:pt x="5182" y="150"/>
                  <a:pt x="5191" y="146"/>
                </a:cubicBezTo>
                <a:cubicBezTo>
                  <a:pt x="5202" y="142"/>
                  <a:pt x="5213" y="138"/>
                  <a:pt x="5221" y="128"/>
                </a:cubicBezTo>
                <a:cubicBezTo>
                  <a:pt x="5226" y="120"/>
                  <a:pt x="5231" y="121"/>
                  <a:pt x="5237" y="128"/>
                </a:cubicBezTo>
                <a:cubicBezTo>
                  <a:pt x="5242" y="135"/>
                  <a:pt x="5240" y="140"/>
                  <a:pt x="5235" y="145"/>
                </a:cubicBezTo>
                <a:cubicBezTo>
                  <a:pt x="5228" y="154"/>
                  <a:pt x="5221" y="163"/>
                  <a:pt x="5215" y="172"/>
                </a:cubicBezTo>
                <a:cubicBezTo>
                  <a:pt x="5209" y="179"/>
                  <a:pt x="5206" y="187"/>
                  <a:pt x="5206" y="196"/>
                </a:cubicBezTo>
                <a:cubicBezTo>
                  <a:pt x="5214" y="194"/>
                  <a:pt x="5216" y="187"/>
                  <a:pt x="5219" y="182"/>
                </a:cubicBezTo>
                <a:cubicBezTo>
                  <a:pt x="5225" y="170"/>
                  <a:pt x="5235" y="162"/>
                  <a:pt x="5249" y="160"/>
                </a:cubicBezTo>
                <a:cubicBezTo>
                  <a:pt x="5262" y="158"/>
                  <a:pt x="5275" y="158"/>
                  <a:pt x="5287" y="153"/>
                </a:cubicBezTo>
                <a:cubicBezTo>
                  <a:pt x="5304" y="146"/>
                  <a:pt x="5313" y="148"/>
                  <a:pt x="5321" y="166"/>
                </a:cubicBezTo>
                <a:cubicBezTo>
                  <a:pt x="5325" y="176"/>
                  <a:pt x="5333" y="175"/>
                  <a:pt x="5339" y="166"/>
                </a:cubicBezTo>
                <a:cubicBezTo>
                  <a:pt x="5344" y="161"/>
                  <a:pt x="5346" y="154"/>
                  <a:pt x="5354" y="151"/>
                </a:cubicBezTo>
                <a:cubicBezTo>
                  <a:pt x="5363" y="173"/>
                  <a:pt x="5381" y="188"/>
                  <a:pt x="5395" y="207"/>
                </a:cubicBezTo>
                <a:cubicBezTo>
                  <a:pt x="5411" y="228"/>
                  <a:pt x="5419" y="250"/>
                  <a:pt x="5404" y="276"/>
                </a:cubicBezTo>
                <a:cubicBezTo>
                  <a:pt x="5397" y="290"/>
                  <a:pt x="5390" y="304"/>
                  <a:pt x="5382" y="317"/>
                </a:cubicBezTo>
                <a:cubicBezTo>
                  <a:pt x="5376" y="326"/>
                  <a:pt x="5367" y="333"/>
                  <a:pt x="5356" y="336"/>
                </a:cubicBezTo>
                <a:cubicBezTo>
                  <a:pt x="5355" y="330"/>
                  <a:pt x="5356" y="326"/>
                  <a:pt x="5354" y="321"/>
                </a:cubicBezTo>
                <a:cubicBezTo>
                  <a:pt x="5338" y="330"/>
                  <a:pt x="5332" y="337"/>
                  <a:pt x="5327" y="353"/>
                </a:cubicBezTo>
                <a:cubicBezTo>
                  <a:pt x="5323" y="362"/>
                  <a:pt x="5318" y="369"/>
                  <a:pt x="5308" y="370"/>
                </a:cubicBezTo>
                <a:cubicBezTo>
                  <a:pt x="5297" y="371"/>
                  <a:pt x="5287" y="376"/>
                  <a:pt x="5278" y="379"/>
                </a:cubicBezTo>
                <a:cubicBezTo>
                  <a:pt x="5268" y="383"/>
                  <a:pt x="5258" y="384"/>
                  <a:pt x="5249" y="382"/>
                </a:cubicBezTo>
                <a:cubicBezTo>
                  <a:pt x="5232" y="378"/>
                  <a:pt x="5225" y="381"/>
                  <a:pt x="5222" y="397"/>
                </a:cubicBezTo>
                <a:cubicBezTo>
                  <a:pt x="5220" y="409"/>
                  <a:pt x="5214" y="415"/>
                  <a:pt x="5204" y="420"/>
                </a:cubicBezTo>
                <a:cubicBezTo>
                  <a:pt x="5199" y="421"/>
                  <a:pt x="5194" y="424"/>
                  <a:pt x="5189" y="427"/>
                </a:cubicBezTo>
                <a:cubicBezTo>
                  <a:pt x="5162" y="440"/>
                  <a:pt x="5131" y="440"/>
                  <a:pt x="5103" y="448"/>
                </a:cubicBezTo>
                <a:cubicBezTo>
                  <a:pt x="5095" y="450"/>
                  <a:pt x="5087" y="451"/>
                  <a:pt x="5078" y="450"/>
                </a:cubicBezTo>
                <a:cubicBezTo>
                  <a:pt x="5053" y="449"/>
                  <a:pt x="5045" y="455"/>
                  <a:pt x="5037" y="479"/>
                </a:cubicBezTo>
                <a:cubicBezTo>
                  <a:pt x="5034" y="489"/>
                  <a:pt x="5029" y="497"/>
                  <a:pt x="5021" y="503"/>
                </a:cubicBezTo>
                <a:cubicBezTo>
                  <a:pt x="5008" y="513"/>
                  <a:pt x="5002" y="530"/>
                  <a:pt x="5006" y="545"/>
                </a:cubicBezTo>
                <a:cubicBezTo>
                  <a:pt x="5007" y="548"/>
                  <a:pt x="5008" y="550"/>
                  <a:pt x="5011" y="550"/>
                </a:cubicBezTo>
                <a:cubicBezTo>
                  <a:pt x="5014" y="551"/>
                  <a:pt x="5017" y="549"/>
                  <a:pt x="5017" y="546"/>
                </a:cubicBezTo>
                <a:cubicBezTo>
                  <a:pt x="5018" y="543"/>
                  <a:pt x="5018" y="541"/>
                  <a:pt x="5018" y="538"/>
                </a:cubicBezTo>
                <a:cubicBezTo>
                  <a:pt x="5016" y="521"/>
                  <a:pt x="5020" y="518"/>
                  <a:pt x="5036" y="517"/>
                </a:cubicBezTo>
                <a:cubicBezTo>
                  <a:pt x="5050" y="516"/>
                  <a:pt x="5063" y="522"/>
                  <a:pt x="5077" y="521"/>
                </a:cubicBezTo>
                <a:cubicBezTo>
                  <a:pt x="5072" y="529"/>
                  <a:pt x="5068" y="537"/>
                  <a:pt x="5063" y="545"/>
                </a:cubicBezTo>
                <a:cubicBezTo>
                  <a:pt x="5062" y="548"/>
                  <a:pt x="5060" y="552"/>
                  <a:pt x="5063" y="554"/>
                </a:cubicBezTo>
                <a:cubicBezTo>
                  <a:pt x="5066" y="556"/>
                  <a:pt x="5070" y="553"/>
                  <a:pt x="5072" y="551"/>
                </a:cubicBezTo>
                <a:cubicBezTo>
                  <a:pt x="5075" y="547"/>
                  <a:pt x="5078" y="543"/>
                  <a:pt x="5083" y="541"/>
                </a:cubicBezTo>
                <a:cubicBezTo>
                  <a:pt x="5092" y="536"/>
                  <a:pt x="5096" y="538"/>
                  <a:pt x="5097" y="548"/>
                </a:cubicBezTo>
                <a:cubicBezTo>
                  <a:pt x="5098" y="561"/>
                  <a:pt x="5101" y="563"/>
                  <a:pt x="5114" y="562"/>
                </a:cubicBezTo>
                <a:cubicBezTo>
                  <a:pt x="5122" y="561"/>
                  <a:pt x="5125" y="564"/>
                  <a:pt x="5123" y="572"/>
                </a:cubicBezTo>
                <a:cubicBezTo>
                  <a:pt x="5122" y="575"/>
                  <a:pt x="5121" y="577"/>
                  <a:pt x="5120" y="579"/>
                </a:cubicBezTo>
                <a:cubicBezTo>
                  <a:pt x="5118" y="586"/>
                  <a:pt x="5120" y="591"/>
                  <a:pt x="5128" y="592"/>
                </a:cubicBezTo>
                <a:cubicBezTo>
                  <a:pt x="5147" y="592"/>
                  <a:pt x="5162" y="603"/>
                  <a:pt x="5179" y="609"/>
                </a:cubicBezTo>
                <a:cubicBezTo>
                  <a:pt x="5183" y="611"/>
                  <a:pt x="5186" y="614"/>
                  <a:pt x="5189" y="618"/>
                </a:cubicBezTo>
                <a:cubicBezTo>
                  <a:pt x="5198" y="628"/>
                  <a:pt x="5197" y="638"/>
                  <a:pt x="5185" y="644"/>
                </a:cubicBezTo>
                <a:cubicBezTo>
                  <a:pt x="5175" y="650"/>
                  <a:pt x="5165" y="655"/>
                  <a:pt x="5154" y="659"/>
                </a:cubicBezTo>
                <a:cubicBezTo>
                  <a:pt x="5119" y="673"/>
                  <a:pt x="5084" y="689"/>
                  <a:pt x="5051" y="708"/>
                </a:cubicBezTo>
                <a:cubicBezTo>
                  <a:pt x="5043" y="712"/>
                  <a:pt x="5034" y="716"/>
                  <a:pt x="5028" y="723"/>
                </a:cubicBezTo>
                <a:cubicBezTo>
                  <a:pt x="5005" y="749"/>
                  <a:pt x="4976" y="765"/>
                  <a:pt x="4943" y="774"/>
                </a:cubicBezTo>
                <a:cubicBezTo>
                  <a:pt x="4940" y="775"/>
                  <a:pt x="4936" y="776"/>
                  <a:pt x="4936" y="779"/>
                </a:cubicBezTo>
                <a:cubicBezTo>
                  <a:pt x="4935" y="790"/>
                  <a:pt x="4930" y="799"/>
                  <a:pt x="4927" y="809"/>
                </a:cubicBezTo>
                <a:cubicBezTo>
                  <a:pt x="4926" y="815"/>
                  <a:pt x="4926" y="819"/>
                  <a:pt x="4931" y="823"/>
                </a:cubicBezTo>
                <a:cubicBezTo>
                  <a:pt x="4935" y="827"/>
                  <a:pt x="4939" y="823"/>
                  <a:pt x="4942" y="821"/>
                </a:cubicBezTo>
                <a:cubicBezTo>
                  <a:pt x="4969" y="806"/>
                  <a:pt x="4996" y="790"/>
                  <a:pt x="5024" y="775"/>
                </a:cubicBezTo>
                <a:cubicBezTo>
                  <a:pt x="5054" y="759"/>
                  <a:pt x="5085" y="747"/>
                  <a:pt x="5119" y="744"/>
                </a:cubicBezTo>
                <a:cubicBezTo>
                  <a:pt x="5123" y="744"/>
                  <a:pt x="5129" y="742"/>
                  <a:pt x="5131" y="745"/>
                </a:cubicBezTo>
                <a:cubicBezTo>
                  <a:pt x="5133" y="749"/>
                  <a:pt x="5130" y="754"/>
                  <a:pt x="5128" y="758"/>
                </a:cubicBezTo>
                <a:cubicBezTo>
                  <a:pt x="5126" y="760"/>
                  <a:pt x="5125" y="762"/>
                  <a:pt x="5123" y="764"/>
                </a:cubicBezTo>
                <a:cubicBezTo>
                  <a:pt x="5120" y="770"/>
                  <a:pt x="5115" y="775"/>
                  <a:pt x="5114" y="782"/>
                </a:cubicBezTo>
                <a:cubicBezTo>
                  <a:pt x="5137" y="783"/>
                  <a:pt x="5158" y="793"/>
                  <a:pt x="5181" y="790"/>
                </a:cubicBezTo>
                <a:cubicBezTo>
                  <a:pt x="5186" y="789"/>
                  <a:pt x="5190" y="792"/>
                  <a:pt x="5185" y="798"/>
                </a:cubicBezTo>
                <a:cubicBezTo>
                  <a:pt x="5182" y="802"/>
                  <a:pt x="5181" y="808"/>
                  <a:pt x="5182" y="813"/>
                </a:cubicBezTo>
                <a:cubicBezTo>
                  <a:pt x="5186" y="833"/>
                  <a:pt x="5180" y="848"/>
                  <a:pt x="5166" y="863"/>
                </a:cubicBezTo>
                <a:cubicBezTo>
                  <a:pt x="5144" y="887"/>
                  <a:pt x="5126" y="914"/>
                  <a:pt x="5101" y="934"/>
                </a:cubicBezTo>
                <a:cubicBezTo>
                  <a:pt x="5083" y="949"/>
                  <a:pt x="5066" y="963"/>
                  <a:pt x="5050" y="980"/>
                </a:cubicBezTo>
                <a:cubicBezTo>
                  <a:pt x="5037" y="993"/>
                  <a:pt x="5022" y="1002"/>
                  <a:pt x="5004" y="1008"/>
                </a:cubicBezTo>
                <a:cubicBezTo>
                  <a:pt x="4992" y="1013"/>
                  <a:pt x="4980" y="1019"/>
                  <a:pt x="4971" y="1028"/>
                </a:cubicBezTo>
                <a:cubicBezTo>
                  <a:pt x="4950" y="1047"/>
                  <a:pt x="4927" y="1056"/>
                  <a:pt x="4899" y="1055"/>
                </a:cubicBezTo>
                <a:cubicBezTo>
                  <a:pt x="4877" y="1055"/>
                  <a:pt x="4859" y="1063"/>
                  <a:pt x="4846" y="1082"/>
                </a:cubicBezTo>
                <a:cubicBezTo>
                  <a:pt x="4838" y="1094"/>
                  <a:pt x="4829" y="1106"/>
                  <a:pt x="4820" y="1119"/>
                </a:cubicBezTo>
                <a:cubicBezTo>
                  <a:pt x="4808" y="1135"/>
                  <a:pt x="4796" y="1151"/>
                  <a:pt x="4779" y="1163"/>
                </a:cubicBezTo>
                <a:cubicBezTo>
                  <a:pt x="4775" y="1165"/>
                  <a:pt x="4773" y="1165"/>
                  <a:pt x="4770" y="1162"/>
                </a:cubicBezTo>
                <a:cubicBezTo>
                  <a:pt x="4762" y="1155"/>
                  <a:pt x="4754" y="1150"/>
                  <a:pt x="4745" y="1146"/>
                </a:cubicBezTo>
                <a:cubicBezTo>
                  <a:pt x="4729" y="1141"/>
                  <a:pt x="4717" y="1145"/>
                  <a:pt x="4707" y="1158"/>
                </a:cubicBezTo>
                <a:cubicBezTo>
                  <a:pt x="4703" y="1165"/>
                  <a:pt x="4700" y="1172"/>
                  <a:pt x="4697" y="1179"/>
                </a:cubicBezTo>
                <a:cubicBezTo>
                  <a:pt x="4689" y="1196"/>
                  <a:pt x="4682" y="1199"/>
                  <a:pt x="4666" y="1189"/>
                </a:cubicBezTo>
                <a:cubicBezTo>
                  <a:pt x="4666" y="1189"/>
                  <a:pt x="4665" y="1190"/>
                  <a:pt x="4664" y="1190"/>
                </a:cubicBezTo>
                <a:cubicBezTo>
                  <a:pt x="4663" y="1193"/>
                  <a:pt x="4662" y="1195"/>
                  <a:pt x="4661" y="1198"/>
                </a:cubicBezTo>
                <a:cubicBezTo>
                  <a:pt x="4656" y="1212"/>
                  <a:pt x="4652" y="1215"/>
                  <a:pt x="4640" y="1208"/>
                </a:cubicBezTo>
                <a:cubicBezTo>
                  <a:pt x="4618" y="1196"/>
                  <a:pt x="4595" y="1198"/>
                  <a:pt x="4572" y="1204"/>
                </a:cubicBezTo>
                <a:cubicBezTo>
                  <a:pt x="4547" y="1212"/>
                  <a:pt x="4526" y="1223"/>
                  <a:pt x="4516" y="1249"/>
                </a:cubicBezTo>
                <a:cubicBezTo>
                  <a:pt x="4513" y="1257"/>
                  <a:pt x="4508" y="1265"/>
                  <a:pt x="4502" y="1272"/>
                </a:cubicBezTo>
                <a:cubicBezTo>
                  <a:pt x="4491" y="1286"/>
                  <a:pt x="4476" y="1290"/>
                  <a:pt x="4459" y="1286"/>
                </a:cubicBezTo>
                <a:cubicBezTo>
                  <a:pt x="4450" y="1284"/>
                  <a:pt x="4443" y="1285"/>
                  <a:pt x="4436" y="1290"/>
                </a:cubicBezTo>
                <a:cubicBezTo>
                  <a:pt x="4425" y="1298"/>
                  <a:pt x="4414" y="1305"/>
                  <a:pt x="4403" y="1310"/>
                </a:cubicBezTo>
                <a:cubicBezTo>
                  <a:pt x="4369" y="1324"/>
                  <a:pt x="4337" y="1342"/>
                  <a:pt x="4308" y="1365"/>
                </a:cubicBezTo>
                <a:cubicBezTo>
                  <a:pt x="4297" y="1374"/>
                  <a:pt x="4284" y="1380"/>
                  <a:pt x="4269" y="1380"/>
                </a:cubicBezTo>
                <a:cubicBezTo>
                  <a:pt x="4244" y="1381"/>
                  <a:pt x="4224" y="1393"/>
                  <a:pt x="4206" y="1409"/>
                </a:cubicBezTo>
                <a:cubicBezTo>
                  <a:pt x="4199" y="1415"/>
                  <a:pt x="4191" y="1420"/>
                  <a:pt x="4181" y="1420"/>
                </a:cubicBezTo>
                <a:cubicBezTo>
                  <a:pt x="4177" y="1420"/>
                  <a:pt x="4174" y="1421"/>
                  <a:pt x="4171" y="1424"/>
                </a:cubicBezTo>
                <a:cubicBezTo>
                  <a:pt x="4151" y="1443"/>
                  <a:pt x="4125" y="1453"/>
                  <a:pt x="4098" y="1458"/>
                </a:cubicBezTo>
                <a:cubicBezTo>
                  <a:pt x="4090" y="1460"/>
                  <a:pt x="4083" y="1460"/>
                  <a:pt x="4079" y="1453"/>
                </a:cubicBezTo>
                <a:cubicBezTo>
                  <a:pt x="4073" y="1444"/>
                  <a:pt x="4083" y="1443"/>
                  <a:pt x="4086" y="1439"/>
                </a:cubicBezTo>
                <a:cubicBezTo>
                  <a:pt x="4089" y="1433"/>
                  <a:pt x="4095" y="1431"/>
                  <a:pt x="4102" y="1434"/>
                </a:cubicBezTo>
                <a:cubicBezTo>
                  <a:pt x="4115" y="1440"/>
                  <a:pt x="4115" y="1440"/>
                  <a:pt x="4122" y="1428"/>
                </a:cubicBezTo>
                <a:cubicBezTo>
                  <a:pt x="4124" y="1424"/>
                  <a:pt x="4127" y="1420"/>
                  <a:pt x="4130" y="1416"/>
                </a:cubicBezTo>
                <a:cubicBezTo>
                  <a:pt x="4131" y="1414"/>
                  <a:pt x="4132" y="1411"/>
                  <a:pt x="4130" y="1409"/>
                </a:cubicBezTo>
                <a:cubicBezTo>
                  <a:pt x="4128" y="1407"/>
                  <a:pt x="4126" y="1405"/>
                  <a:pt x="4123" y="1407"/>
                </a:cubicBezTo>
                <a:cubicBezTo>
                  <a:pt x="4116" y="1410"/>
                  <a:pt x="4109" y="1406"/>
                  <a:pt x="4103" y="1405"/>
                </a:cubicBezTo>
                <a:cubicBezTo>
                  <a:pt x="4097" y="1404"/>
                  <a:pt x="4090" y="1403"/>
                  <a:pt x="4085" y="1406"/>
                </a:cubicBezTo>
                <a:cubicBezTo>
                  <a:pt x="4057" y="1424"/>
                  <a:pt x="4025" y="1429"/>
                  <a:pt x="3993" y="1431"/>
                </a:cubicBezTo>
                <a:cubicBezTo>
                  <a:pt x="3983" y="1432"/>
                  <a:pt x="3976" y="1434"/>
                  <a:pt x="3971" y="1443"/>
                </a:cubicBezTo>
                <a:cubicBezTo>
                  <a:pt x="3968" y="1450"/>
                  <a:pt x="3964" y="1450"/>
                  <a:pt x="3959" y="1444"/>
                </a:cubicBezTo>
                <a:cubicBezTo>
                  <a:pt x="3956" y="1439"/>
                  <a:pt x="3952" y="1435"/>
                  <a:pt x="3945" y="1438"/>
                </a:cubicBezTo>
                <a:cubicBezTo>
                  <a:pt x="3937" y="1442"/>
                  <a:pt x="3930" y="1447"/>
                  <a:pt x="3926" y="1454"/>
                </a:cubicBezTo>
                <a:cubicBezTo>
                  <a:pt x="3923" y="1460"/>
                  <a:pt x="3919" y="1462"/>
                  <a:pt x="3912" y="1462"/>
                </a:cubicBezTo>
                <a:cubicBezTo>
                  <a:pt x="3909" y="1462"/>
                  <a:pt x="3906" y="1462"/>
                  <a:pt x="3903" y="1463"/>
                </a:cubicBezTo>
                <a:cubicBezTo>
                  <a:pt x="3884" y="1468"/>
                  <a:pt x="3865" y="1473"/>
                  <a:pt x="3845" y="1477"/>
                </a:cubicBezTo>
                <a:cubicBezTo>
                  <a:pt x="3837" y="1478"/>
                  <a:pt x="3830" y="1480"/>
                  <a:pt x="3825" y="1487"/>
                </a:cubicBezTo>
                <a:cubicBezTo>
                  <a:pt x="3821" y="1491"/>
                  <a:pt x="3817" y="1493"/>
                  <a:pt x="3812" y="1489"/>
                </a:cubicBezTo>
                <a:cubicBezTo>
                  <a:pt x="3799" y="1479"/>
                  <a:pt x="3786" y="1481"/>
                  <a:pt x="3771" y="1484"/>
                </a:cubicBezTo>
                <a:cubicBezTo>
                  <a:pt x="3733" y="1493"/>
                  <a:pt x="3696" y="1497"/>
                  <a:pt x="3658" y="1486"/>
                </a:cubicBezTo>
                <a:cubicBezTo>
                  <a:pt x="3644" y="1482"/>
                  <a:pt x="3630" y="1481"/>
                  <a:pt x="3616" y="1484"/>
                </a:cubicBezTo>
                <a:cubicBezTo>
                  <a:pt x="3593" y="1488"/>
                  <a:pt x="3570" y="1491"/>
                  <a:pt x="3547" y="1492"/>
                </a:cubicBezTo>
                <a:cubicBezTo>
                  <a:pt x="3516" y="1493"/>
                  <a:pt x="3485" y="1492"/>
                  <a:pt x="3454" y="1502"/>
                </a:cubicBezTo>
                <a:cubicBezTo>
                  <a:pt x="3429" y="1511"/>
                  <a:pt x="3403" y="1514"/>
                  <a:pt x="3376" y="1516"/>
                </a:cubicBezTo>
                <a:cubicBezTo>
                  <a:pt x="3351" y="1517"/>
                  <a:pt x="3326" y="1517"/>
                  <a:pt x="3301" y="1524"/>
                </a:cubicBezTo>
                <a:cubicBezTo>
                  <a:pt x="3283" y="1529"/>
                  <a:pt x="3265" y="1531"/>
                  <a:pt x="3247" y="1533"/>
                </a:cubicBezTo>
                <a:cubicBezTo>
                  <a:pt x="3172" y="1538"/>
                  <a:pt x="3098" y="1548"/>
                  <a:pt x="3025" y="1556"/>
                </a:cubicBezTo>
                <a:cubicBezTo>
                  <a:pt x="2944" y="1566"/>
                  <a:pt x="2864" y="1577"/>
                  <a:pt x="2783" y="1585"/>
                </a:cubicBezTo>
                <a:cubicBezTo>
                  <a:pt x="2706" y="1593"/>
                  <a:pt x="2629" y="1598"/>
                  <a:pt x="2552" y="1598"/>
                </a:cubicBezTo>
                <a:cubicBezTo>
                  <a:pt x="2493" y="1598"/>
                  <a:pt x="2434" y="1601"/>
                  <a:pt x="2375" y="1606"/>
                </a:cubicBezTo>
                <a:cubicBezTo>
                  <a:pt x="2330" y="1610"/>
                  <a:pt x="2285" y="1614"/>
                  <a:pt x="2240" y="1616"/>
                </a:cubicBezTo>
                <a:cubicBezTo>
                  <a:pt x="2208" y="1617"/>
                  <a:pt x="2176" y="1618"/>
                  <a:pt x="2143" y="1620"/>
                </a:cubicBezTo>
                <a:cubicBezTo>
                  <a:pt x="2123" y="1620"/>
                  <a:pt x="2102" y="1620"/>
                  <a:pt x="2082" y="1621"/>
                </a:cubicBez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en-US" sz="2025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4E5534-DC34-4618-9FE6-D41779D95624}"/>
              </a:ext>
            </a:extLst>
          </p:cNvPr>
          <p:cNvSpPr txBox="1"/>
          <p:nvPr/>
        </p:nvSpPr>
        <p:spPr>
          <a:xfrm>
            <a:off x="7385050" y="6188075"/>
            <a:ext cx="8842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8000" dirty="0">
                <a:solidFill>
                  <a:schemeClr val="bg1"/>
                </a:solidFill>
                <a:latin typeface="Calibri" panose="020F0502020204030204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653139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</TotalTime>
  <Words>3027</Words>
  <Application>Microsoft Office PowerPoint</Application>
  <PresentationFormat>Custom</PresentationFormat>
  <Paragraphs>280</Paragraphs>
  <Slides>56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Arial</vt:lpstr>
      <vt:lpstr>Calibri</vt:lpstr>
      <vt:lpstr>Helvetica Neue</vt:lpstr>
      <vt:lpstr>Lato</vt:lpstr>
      <vt:lpstr>NotoSerif</vt:lpstr>
      <vt:lpstr>Times New Roman</vt:lpstr>
      <vt:lpstr>Wingdings</vt:lpstr>
      <vt:lpstr>Office Theme</vt:lpstr>
      <vt:lpstr>PowerPoint Presentation</vt:lpstr>
      <vt:lpstr>Chapter 1: What’s wrong with contemporary conflict management and what organizations do about it? </vt:lpstr>
      <vt:lpstr>Chapter 1: What’s wrong with contemporary conflict management and what organizations do about it? </vt:lpstr>
      <vt:lpstr>Chapter 1: What’s wrong with contemporary conflict management and what organizations do about it? </vt:lpstr>
      <vt:lpstr>Chapter 1: What’s wrong with contemporary conflict management and what organizations do about it? </vt:lpstr>
      <vt:lpstr>Chapter 1: What’s wrong with contemporary conflict management and what organizations do about it? </vt:lpstr>
      <vt:lpstr>Chapter 1: What’s wrong with contemporary conflict management and what organizations do about it?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Scenario: Putting Conflict into Context</vt:lpstr>
      <vt:lpstr>Two Types of Conflict</vt:lpstr>
      <vt:lpstr>Two Types of Conflict</vt:lpstr>
      <vt:lpstr>Two Types of Conflict</vt:lpstr>
      <vt:lpstr>Chapter 1 Key Learning Points</vt:lpstr>
      <vt:lpstr>Chapter 1 Key Learning Points</vt:lpstr>
      <vt:lpstr>Chapter 1 Key Learning Points</vt:lpstr>
      <vt:lpstr>Chapter 1 Key Learning Points</vt:lpstr>
      <vt:lpstr>Conclusion</vt:lpstr>
      <vt:lpstr>References</vt:lpstr>
      <vt:lpstr>Chapter 2: The lifecycle of a conflict: How and why conflicts escalate?</vt:lpstr>
      <vt:lpstr>From the Expert</vt:lpstr>
      <vt:lpstr>Chapter 1: What’s wrong with contemporary conflict management and what organizations do about it? </vt:lpstr>
      <vt:lpstr>Chapter 1: What’s wrong with contemporary conflict management and what organizations do about it? </vt:lpstr>
      <vt:lpstr>Scenario: Reflection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2 Key Learning Points</vt:lpstr>
      <vt:lpstr>Chapter 2 Key Learning Points</vt:lpstr>
      <vt:lpstr>Chapter 2 Key Learning Points</vt:lpstr>
      <vt:lpstr>References</vt:lpstr>
      <vt:lpstr>Readings for Next Class</vt:lpstr>
      <vt:lpstr>That’s it. Enjoy reading and participate more.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Alia Tamer</dc:creator>
  <cp:lastModifiedBy>Amna Mohamed Al Zaabi</cp:lastModifiedBy>
  <cp:revision>70</cp:revision>
  <dcterms:created xsi:type="dcterms:W3CDTF">2017-11-08T11:40:37Z</dcterms:created>
  <dcterms:modified xsi:type="dcterms:W3CDTF">2020-08-26T15:19:22Z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2017-11-08T00:00:00Z</vt:filetime>
  </property>
  <property fmtid="{D5CDD505-2E9C-101B-9397-08002B2CF9AE}" pid="3" name="Creator">
    <vt:lpwstr>Adobe InDesign CC 13.0 (Macintosh)</vt:lpwstr>
  </property>
  <property fmtid="{D5CDD505-2E9C-101B-9397-08002B2CF9AE}" pid="4" name="LastSaved">
    <vt:filetime>2017-11-08T00:00:00Z</vt:filetime>
  </property>
  <property fmtid="{D5CDD505-2E9C-101B-9397-08002B2CF9AE}" pid="5" name="NXPowerLiteLastOptimized">
    <vt:lpwstr>677009</vt:lpwstr>
  </property>
  <property fmtid="{D5CDD505-2E9C-101B-9397-08002B2CF9AE}" pid="6" name="NXPowerLiteSettings">
    <vt:lpwstr>C700052003A000</vt:lpwstr>
  </property>
  <property fmtid="{D5CDD505-2E9C-101B-9397-08002B2CF9AE}" pid="7" name="NXPowerLiteVersion">
    <vt:lpwstr>D8.0.7</vt:lpwstr>
  </property>
</Properties>
</file>